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1" r:id="rId2"/>
    <p:sldMasterId id="2147483869" r:id="rId3"/>
  </p:sldMasterIdLst>
  <p:notesMasterIdLst>
    <p:notesMasterId r:id="rId10"/>
  </p:notesMasterIdLst>
  <p:handoutMasterIdLst>
    <p:handoutMasterId r:id="rId11"/>
  </p:handoutMasterIdLst>
  <p:sldIdLst>
    <p:sldId id="444" r:id="rId4"/>
    <p:sldId id="463" r:id="rId5"/>
    <p:sldId id="462" r:id="rId6"/>
    <p:sldId id="461" r:id="rId7"/>
    <p:sldId id="453" r:id="rId8"/>
    <p:sldId id="44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4111"/>
    <a:srgbClr val="430103"/>
    <a:srgbClr val="DD191A"/>
    <a:srgbClr val="9503EF"/>
    <a:srgbClr val="FF7915"/>
    <a:srgbClr val="26002E"/>
    <a:srgbClr val="370042"/>
    <a:srgbClr val="5D0070"/>
    <a:srgbClr val="C892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211" autoAdjust="0"/>
    <p:restoredTop sz="91190" autoAdjust="0"/>
  </p:normalViewPr>
  <p:slideViewPr>
    <p:cSldViewPr snapToGrid="0">
      <p:cViewPr>
        <p:scale>
          <a:sx n="70" d="100"/>
          <a:sy n="70" d="100"/>
        </p:scale>
        <p:origin x="-2076" y="-1200"/>
      </p:cViewPr>
      <p:guideLst>
        <p:guide orient="horz" pos="4319"/>
        <p:guide pos="4401"/>
        <p:guide pos="1708"/>
        <p:guide pos="3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912" y="-96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165E7-0CA8-404D-966F-56FEA981D77C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B8365-E576-4BE2-86EE-5093ADB6E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913C9-94DA-40E9-88FD-85A4C53C54D3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7A2E2-6DD8-4DB9-8CC7-103D7454A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7A2E2-6DD8-4DB9-8CC7-103D7454ABE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plash - Co-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553419" y="0"/>
            <a:ext cx="65905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3" descr="vignette"/>
          <p:cNvPicPr>
            <a:picLocks noChangeAspect="1" noChangeArrowheads="1"/>
          </p:cNvPicPr>
          <p:nvPr userDrawn="1"/>
        </p:nvPicPr>
        <p:blipFill>
          <a:blip r:embed="rId2" cstate="print"/>
          <a:srcRect l="32513" t="5740" r="28232" b="7990"/>
          <a:stretch>
            <a:fillRect/>
          </a:stretch>
        </p:blipFill>
        <p:spPr bwMode="auto">
          <a:xfrm>
            <a:off x="166255" y="0"/>
            <a:ext cx="898505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13182" r="38019" b="4762"/>
          <a:stretch>
            <a:fillRect/>
          </a:stretch>
        </p:blipFill>
        <p:spPr bwMode="auto">
          <a:xfrm>
            <a:off x="0" y="0"/>
            <a:ext cx="5949538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645" y="2380908"/>
            <a:ext cx="5266427" cy="2053069"/>
          </a:xfrm>
        </p:spPr>
        <p:txBody>
          <a:bodyPr anchor="t" anchorCtr="0"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Presentation Here</a:t>
            </a:r>
            <a:br>
              <a:rPr lang="en-US" dirty="0" smtClean="0"/>
            </a:br>
            <a:r>
              <a:rPr lang="en-US" dirty="0" smtClean="0"/>
              <a:t>Do not exceed two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645" y="4789686"/>
            <a:ext cx="5283680" cy="70534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6" name="Group 25"/>
          <p:cNvGrpSpPr/>
          <p:nvPr userDrawn="1"/>
        </p:nvGrpSpPr>
        <p:grpSpPr>
          <a:xfrm>
            <a:off x="417693" y="341676"/>
            <a:ext cx="2367956" cy="783639"/>
            <a:chOff x="416193" y="341676"/>
            <a:chExt cx="2639838" cy="873614"/>
          </a:xfrm>
        </p:grpSpPr>
        <p:sp>
          <p:nvSpPr>
            <p:cNvPr id="17" name="TextBox 16"/>
            <p:cNvSpPr txBox="1"/>
            <p:nvPr userDrawn="1"/>
          </p:nvSpPr>
          <p:spPr>
            <a:xfrm>
              <a:off x="416193" y="940799"/>
              <a:ext cx="2639838" cy="274491"/>
            </a:xfrm>
            <a:prstGeom prst="rect">
              <a:avLst/>
            </a:prstGeom>
            <a:noFill/>
            <a:effectLst>
              <a:outerShdw blurRad="50800" dist="38100" dir="162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Connecting</a:t>
              </a:r>
              <a:r>
                <a:rPr lang="en-US" sz="1000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the World Through Games</a:t>
              </a:r>
              <a:endPara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2" descr="C:\Documents and Settings\esong\Desktop\zynga_white.png"/>
            <p:cNvPicPr>
              <a:picLocks noChangeAspect="1" noChangeArrowheads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61122" y="341676"/>
              <a:ext cx="2383960" cy="5867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684"/>
            <a:ext cx="9144000" cy="5847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543"/>
            <a:ext cx="8229600" cy="1086451"/>
          </a:xfrm>
        </p:spPr>
        <p:txBody>
          <a:bodyPr anchor="ctr" anchorCtr="0">
            <a:noAutofit/>
          </a:bodyPr>
          <a:lstStyle/>
          <a:p>
            <a:r>
              <a:rPr lang="en-US" dirty="0" smtClean="0"/>
              <a:t>Title of Slide Goes Here,</a:t>
            </a:r>
            <a:br>
              <a:rPr lang="en-US" dirty="0" smtClean="0"/>
            </a:br>
            <a:r>
              <a:rPr lang="en-US" dirty="0" smtClean="0"/>
              <a:t>and Can Be Up to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177"/>
            <a:ext cx="8229600" cy="188359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defRPr lang="en-US" sz="24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defRPr lang="en-US" sz="1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0321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2660FC4-DAF5-4819-A2C3-674F13A6BB1C}" type="datetime1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6682" y="6356350"/>
            <a:ext cx="1699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|   © </a:t>
            </a:r>
            <a:r>
              <a:rPr lang="en-US" dirty="0" err="1" smtClean="0"/>
              <a:t>Zynga</a:t>
            </a:r>
            <a:r>
              <a:rPr lang="en-US" dirty="0" smtClean="0"/>
              <a:t>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583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727E8E-C841-40DE-8327-71A3A66095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7" descr="C:\Documents and Settings\esong\Desktop\zynga-logo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4923" y="6441742"/>
            <a:ext cx="1156122" cy="281448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 l="20635" t="71161" r="19271" b="28178"/>
          <a:stretch>
            <a:fillRect/>
          </a:stretch>
        </p:blipFill>
        <p:spPr bwMode="auto">
          <a:xfrm>
            <a:off x="0" y="0"/>
            <a:ext cx="9144000" cy="593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- Ligh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C:\Documents and Settings\esong\Desktop\zynga-logo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4923" y="6441742"/>
            <a:ext cx="1156122" cy="2814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543"/>
            <a:ext cx="8229600" cy="108645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Title of Slide Goes Here,</a:t>
            </a:r>
            <a:br>
              <a:rPr lang="en-US" dirty="0" smtClean="0"/>
            </a:br>
            <a:r>
              <a:rPr lang="en-US" dirty="0" smtClean="0"/>
              <a:t>and Can Be Up to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177"/>
            <a:ext cx="8229600" cy="188359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4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1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30350" y="6356350"/>
            <a:ext cx="2133600" cy="365125"/>
          </a:xfr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85A34615-076E-4263-A785-2F7676AE4DC5}" type="datetime1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994" y="6356350"/>
            <a:ext cx="2895600" cy="365125"/>
          </a:xfr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|   © </a:t>
            </a:r>
            <a:r>
              <a:rPr lang="en-US" dirty="0" err="1" smtClean="0"/>
              <a:t>Zynga</a:t>
            </a:r>
            <a:r>
              <a:rPr lang="en-US" dirty="0" smtClean="0"/>
              <a:t>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9735" y="6356350"/>
            <a:ext cx="600891" cy="365125"/>
          </a:xfr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72727E8E-C841-40DE-8327-71A3A6609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 b="26235"/>
          <a:stretch>
            <a:fillRect/>
          </a:stretch>
        </p:blipFill>
        <p:spPr bwMode="auto">
          <a:xfrm>
            <a:off x="0" y="0"/>
            <a:ext cx="9144000" cy="50819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 bwMode="auto">
          <a:xfrm>
            <a:off x="0" y="2"/>
            <a:ext cx="9144000" cy="508095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2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7999" tIns="24000" rIns="47999" bIns="2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799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 l="13182" t="75201" r="11818" b="-19"/>
          <a:stretch>
            <a:fillRect/>
          </a:stretch>
        </p:blipFill>
        <p:spPr bwMode="auto">
          <a:xfrm rot="10800000">
            <a:off x="0" y="5070764"/>
            <a:ext cx="9144000" cy="17872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" name="AutoShape 34"/>
          <p:cNvSpPr>
            <a:spLocks noChangeArrowheads="1"/>
          </p:cNvSpPr>
          <p:nvPr userDrawn="1"/>
        </p:nvSpPr>
        <p:spPr bwMode="gray">
          <a:xfrm>
            <a:off x="0" y="5064431"/>
            <a:ext cx="9144000" cy="204888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rgbClr val="420103"/>
              </a:gs>
            </a:gsLst>
            <a:lin ang="16200000" scaled="1"/>
            <a:tileRect/>
          </a:gradFill>
          <a:ln w="28575" cap="flat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" name="Picture 7" descr="C:\Documents and Settings\esong\Desktop\zynga-logo-whit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4923" y="6441742"/>
            <a:ext cx="1156122" cy="2814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543"/>
            <a:ext cx="8229600" cy="108645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Slide Goes Here,</a:t>
            </a:r>
            <a:br>
              <a:rPr lang="en-US" dirty="0" smtClean="0"/>
            </a:br>
            <a:r>
              <a:rPr lang="en-US" dirty="0" smtClean="0"/>
              <a:t>and Can Be Up to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177"/>
            <a:ext cx="8229600" cy="188359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4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1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30350" y="6356350"/>
            <a:ext cx="2133600" cy="365125"/>
          </a:xfr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59589B24-4BAE-4BB6-B57F-007C68467CD2}" type="datetime1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994" y="6356350"/>
            <a:ext cx="2895600" cy="365125"/>
          </a:xfr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|   © </a:t>
            </a:r>
            <a:r>
              <a:rPr lang="en-US" dirty="0" err="1" smtClean="0"/>
              <a:t>Zynga</a:t>
            </a:r>
            <a:r>
              <a:rPr lang="en-US" dirty="0" smtClean="0"/>
              <a:t>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9735" y="6356350"/>
            <a:ext cx="600891" cy="365125"/>
          </a:xfr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72727E8E-C841-40DE-8327-71A3A66095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3" cstate="print"/>
          <a:srcRect l="20635" t="71161" r="19271" b="28178"/>
          <a:stretch>
            <a:fillRect/>
          </a:stretch>
        </p:blipFill>
        <p:spPr bwMode="auto">
          <a:xfrm>
            <a:off x="0" y="0"/>
            <a:ext cx="9144000" cy="593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543"/>
            <a:ext cx="8229600" cy="108645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Title of Slide Goes Here,</a:t>
            </a:r>
            <a:br>
              <a:rPr lang="en-US" dirty="0" smtClean="0"/>
            </a:br>
            <a:r>
              <a:rPr lang="en-US" dirty="0" smtClean="0"/>
              <a:t>and Can Be Up to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3101"/>
            <a:ext cx="8229600" cy="188359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4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1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30350" y="6356350"/>
            <a:ext cx="2133600" cy="365125"/>
          </a:xfr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CD0F09BE-718A-44E9-A080-70D8D74E2D84}" type="datetime1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994" y="6356350"/>
            <a:ext cx="2895600" cy="365125"/>
          </a:xfr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|   © </a:t>
            </a:r>
            <a:r>
              <a:rPr lang="en-US" dirty="0" err="1" smtClean="0"/>
              <a:t>Zynga</a:t>
            </a:r>
            <a:r>
              <a:rPr lang="en-US" dirty="0" smtClean="0"/>
              <a:t>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9735" y="6356350"/>
            <a:ext cx="600891" cy="365125"/>
          </a:xfr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72727E8E-C841-40DE-8327-71A3A6609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543"/>
            <a:ext cx="8229600" cy="108645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Title of Slide Goes Here,</a:t>
            </a:r>
            <a:br>
              <a:rPr lang="en-US" dirty="0" smtClean="0"/>
            </a:br>
            <a:r>
              <a:rPr lang="en-US" dirty="0" smtClean="0"/>
              <a:t>and Can Be Up to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3101"/>
            <a:ext cx="8229600" cy="188359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4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1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30350" y="6356350"/>
            <a:ext cx="2133600" cy="365125"/>
          </a:xfr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CD0F09BE-718A-44E9-A080-70D8D74E2D84}" type="datetime1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994" y="6356350"/>
            <a:ext cx="2895600" cy="365125"/>
          </a:xfr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|   © </a:t>
            </a:r>
            <a:r>
              <a:rPr lang="en-US" dirty="0" err="1" smtClean="0"/>
              <a:t>Zynga</a:t>
            </a:r>
            <a:r>
              <a:rPr lang="en-US" dirty="0" smtClean="0"/>
              <a:t>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9735" y="6356350"/>
            <a:ext cx="600891" cy="365125"/>
          </a:xfr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72727E8E-C841-40DE-8327-71A3A6609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 l="13182" r="11818" b="4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543"/>
            <a:ext cx="8229600" cy="108645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Slide Goes Here,</a:t>
            </a:r>
            <a:br>
              <a:rPr lang="en-US" dirty="0" smtClean="0"/>
            </a:br>
            <a:r>
              <a:rPr lang="en-US" dirty="0" smtClean="0"/>
              <a:t>and Can Be Up to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3101"/>
            <a:ext cx="8229600" cy="188359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400" dirty="0" smtClean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000" dirty="0" smtClean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000" dirty="0" smtClean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1600" dirty="0" smtClean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1600" dirty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30350" y="6356350"/>
            <a:ext cx="2133600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DEC8838-5135-4B0A-8702-83C7D4D56B42}" type="datetime1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994" y="6356350"/>
            <a:ext cx="2895600" cy="365125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|   © Zynga. All Rights Reserved.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9735" y="6356350"/>
            <a:ext cx="600891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727E8E-C841-40DE-8327-71A3A6609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esong\Desktop\Splash_bg_opt1.png"/>
          <p:cNvPicPr>
            <a:picLocks noChangeAspect="1" noChangeArrowheads="1"/>
          </p:cNvPicPr>
          <p:nvPr userDrawn="1"/>
        </p:nvPicPr>
        <p:blipFill>
          <a:blip r:embed="rId2" cstate="print"/>
          <a:srcRect l="9688" r="15702"/>
          <a:stretch>
            <a:fillRect/>
          </a:stretch>
        </p:blipFill>
        <p:spPr bwMode="auto">
          <a:xfrm>
            <a:off x="0" y="0"/>
            <a:ext cx="9144000" cy="6893826"/>
          </a:xfrm>
          <a:prstGeom prst="rect">
            <a:avLst/>
          </a:prstGeom>
          <a:noFill/>
        </p:spPr>
      </p:pic>
      <p:pic>
        <p:nvPicPr>
          <p:cNvPr id="7" name="Picture 13" descr="vignette"/>
          <p:cNvPicPr>
            <a:picLocks noChangeAspect="1" noChangeArrowheads="1"/>
          </p:cNvPicPr>
          <p:nvPr userDrawn="1"/>
        </p:nvPicPr>
        <p:blipFill>
          <a:blip r:embed="rId3" cstate="print"/>
          <a:srcRect l="30269" t="5740" r="29782" b="7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43397"/>
            <a:ext cx="7772400" cy="1705522"/>
          </a:xfrm>
        </p:spPr>
        <p:txBody>
          <a:bodyPr anchor="b">
            <a:noAutofit/>
          </a:bodyPr>
          <a:lstStyle>
            <a:lvl1pPr marL="0" indent="0">
              <a:buNone/>
              <a:defRPr sz="4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2027277-A10F-48FA-A410-C5CAC5DD7F02}" type="datetime1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|   © </a:t>
            </a:r>
            <a:r>
              <a:rPr lang="en-US" dirty="0" err="1" smtClean="0"/>
              <a:t>Zynga</a:t>
            </a:r>
            <a:r>
              <a:rPr lang="en-US" dirty="0" smtClean="0"/>
              <a:t>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2727E8E-C841-40DE-8327-71A3A6609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97"/>
            <a:ext cx="8229600" cy="10864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3945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3945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A927-85ED-40F0-A6B1-A201C8C9BAC4}" type="datetime1">
              <a:rPr lang="en-US" smtClean="0"/>
              <a:pPr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  © Zynga.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7E8E-C841-40DE-8327-71A3A6609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3ED4-2FCF-4551-874F-5F45847EEAF0}" type="datetime1">
              <a:rPr lang="en-US" smtClean="0"/>
              <a:pPr/>
              <a:t>11/15/2010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  © Zynga.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7E8E-C841-40DE-8327-71A3A6609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2459-248F-4D77-9CC4-175B84B4D00C}" type="datetime1">
              <a:rPr lang="en-US" smtClean="0"/>
              <a:pPr/>
              <a:t>11/15/2010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  © Zynga.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7E8E-C841-40DE-8327-71A3A66095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3" descr="C:\Documents and Settings\esong\Desktop\Bg_screen_4x3.png"/>
          <p:cNvPicPr>
            <a:picLocks noChangeAspect="1" noChangeArrowheads="1"/>
          </p:cNvPicPr>
          <p:nvPr userDrawn="1"/>
        </p:nvPicPr>
        <p:blipFill>
          <a:blip r:embed="rId2" cstate="print"/>
          <a:srcRect r="15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plash - Animation &amp; Gam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13182" r="11818" b="4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756" y="2520274"/>
            <a:ext cx="7772400" cy="14700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Presentation Here</a:t>
            </a:r>
            <a:br>
              <a:rPr lang="en-US" dirty="0" smtClean="0"/>
            </a:br>
            <a:r>
              <a:rPr lang="en-US" dirty="0" smtClean="0"/>
              <a:t>Do not exceed two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756" y="4464794"/>
            <a:ext cx="6400800" cy="384721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404631" y="341677"/>
            <a:ext cx="2367956" cy="785628"/>
            <a:chOff x="401738" y="341676"/>
            <a:chExt cx="2630101" cy="872601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401738" y="940798"/>
              <a:ext cx="2630101" cy="273479"/>
            </a:xfrm>
            <a:prstGeom prst="rect">
              <a:avLst/>
            </a:prstGeom>
            <a:noFill/>
            <a:effectLst>
              <a:outerShdw blurRad="50800" dist="38100" dir="162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Connecting</a:t>
              </a:r>
              <a:r>
                <a:rPr lang="en-US" sz="1000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the World Through Games</a:t>
              </a:r>
              <a:endPara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2" descr="C:\Documents and Settings\esong\Desktop\zynga_white.png"/>
            <p:cNvPicPr>
              <a:picLocks noChangeAspect="1" noChangeArrowheads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61122" y="341676"/>
              <a:ext cx="2383960" cy="5867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Group 24"/>
          <p:cNvGrpSpPr/>
          <p:nvPr userDrawn="1"/>
        </p:nvGrpSpPr>
        <p:grpSpPr>
          <a:xfrm>
            <a:off x="2545748" y="2597992"/>
            <a:ext cx="4126130" cy="1419715"/>
            <a:chOff x="2545748" y="2597992"/>
            <a:chExt cx="4126130" cy="1419715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2545748" y="3648375"/>
              <a:ext cx="4126130" cy="369332"/>
            </a:xfrm>
            <a:prstGeom prst="rect">
              <a:avLst/>
            </a:prstGeom>
            <a:noFill/>
            <a:effectLst>
              <a:outerShdw blurRad="50800" dist="38100" dir="162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75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Connecting</a:t>
              </a:r>
              <a:r>
                <a:rPr lang="en-US" sz="1750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the World Through Games</a:t>
              </a:r>
              <a:endParaRPr lang="en-US" sz="17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" descr="C:\Documents and Settings\esong\Desktop\zynga_white.png"/>
            <p:cNvPicPr>
              <a:picLocks noChangeAspect="1" noChangeArrowheads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686804" y="2597992"/>
              <a:ext cx="3770393" cy="9280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Rectangle 26"/>
          <p:cNvSpPr/>
          <p:nvPr userDrawn="1"/>
        </p:nvSpPr>
        <p:spPr>
          <a:xfrm rot="10800000">
            <a:off x="0" y="4927106"/>
            <a:ext cx="9144000" cy="195309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0" y="5123793"/>
            <a:ext cx="9144000" cy="173420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9"/>
          <p:cNvGrpSpPr/>
          <p:nvPr userDrawn="1"/>
        </p:nvGrpSpPr>
        <p:grpSpPr>
          <a:xfrm>
            <a:off x="383001" y="5359179"/>
            <a:ext cx="8388170" cy="1291682"/>
            <a:chOff x="383001" y="5359179"/>
            <a:chExt cx="8388170" cy="1291682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2399" y="5360200"/>
              <a:ext cx="878192" cy="60952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89515" y="5359179"/>
              <a:ext cx="881656" cy="57297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18699" y="5558789"/>
              <a:ext cx="1370377" cy="38918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 t="37665"/>
            <a:stretch>
              <a:fillRect/>
            </a:stretch>
          </p:blipFill>
          <p:spPr bwMode="auto">
            <a:xfrm>
              <a:off x="3794174" y="5415579"/>
              <a:ext cx="1358064" cy="49876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43478" y="6103934"/>
              <a:ext cx="1255940" cy="54692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5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00745" y="6130309"/>
              <a:ext cx="1294407" cy="51792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6" name="Picture 6" descr="C:\Documents and Settings\esong\Desktop\Treasure_logo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26139" y="6229202"/>
              <a:ext cx="1573556" cy="353481"/>
            </a:xfrm>
            <a:prstGeom prst="rect">
              <a:avLst/>
            </a:prstGeom>
            <a:noFill/>
          </p:spPr>
        </p:pic>
        <p:pic>
          <p:nvPicPr>
            <p:cNvPr id="37" name="Picture 8" descr="C:\Documents and Settings\esong\Desktop\PokerBlitz_Logo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3001" y="5405624"/>
              <a:ext cx="840384" cy="518675"/>
            </a:xfrm>
            <a:prstGeom prst="rect">
              <a:avLst/>
            </a:prstGeom>
            <a:noFill/>
          </p:spPr>
        </p:pic>
        <p:pic>
          <p:nvPicPr>
            <p:cNvPr id="38" name="Picture 10" descr="C:\Documents and Settings\esong\Desktop\Poker-Multi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15398" y="6293922"/>
              <a:ext cx="1807131" cy="25697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4709E-6 L -0.33559 -0.4195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2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B4F7-8927-4A98-95B9-94B558D15DED}" type="datetime1">
              <a:rPr lang="en-US" smtClean="0"/>
              <a:pPr/>
              <a:t>11/15/2010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  © Zynga.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7E8E-C841-40DE-8327-71A3A6609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3914-58E8-4E85-B2BA-3A9EC22E6064}" type="datetime1">
              <a:rPr lang="en-US" smtClean="0"/>
              <a:pPr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  © Zynga.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7E8E-C841-40DE-8327-71A3A6609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EB21-C0F3-4A34-A100-C1319565B3A1}" type="datetime1">
              <a:rPr lang="en-US" smtClean="0"/>
              <a:pPr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  © Zynga.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7E8E-C841-40DE-8327-71A3A66095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l="13182" r="118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163D-FE6E-47FB-B770-D143A3862185}" type="datetime1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  © Zynga.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7E8E-C841-40DE-8327-71A3A6609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89FF-3FB8-4CBD-9365-B1D1E9570D1E}" type="datetime1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  © Zynga.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7E8E-C841-40DE-8327-71A3A6609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334000" y="6381750"/>
            <a:ext cx="33528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dirty="0" smtClean="0"/>
              <a:t>Confidential – For Internal Use Only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334000" y="6381750"/>
            <a:ext cx="33528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dirty="0" smtClean="0"/>
              <a:t>Confidential – For Internal Use Only</a:t>
            </a:r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0" y="6610350"/>
            <a:ext cx="24384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Q2 2010 DRAFT OKRs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334000" y="6381750"/>
            <a:ext cx="33528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dirty="0" smtClean="0"/>
              <a:t>Confidential – For Internal Use Only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334000" y="6381750"/>
            <a:ext cx="33528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dirty="0" smtClean="0"/>
              <a:t>Confidential – For Internal Use Only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334000" y="6381750"/>
            <a:ext cx="33528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dirty="0" smtClean="0"/>
              <a:t>Confidential – For Internal Use Only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plash -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13182" r="11818" b="4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756" y="2977474"/>
            <a:ext cx="7772400" cy="1470025"/>
          </a:xfrm>
        </p:spPr>
        <p:txBody>
          <a:bodyPr/>
          <a:lstStyle>
            <a:lvl1pPr algn="l"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Presentation Here</a:t>
            </a:r>
            <a:br>
              <a:rPr lang="en-US" dirty="0" smtClean="0"/>
            </a:br>
            <a:r>
              <a:rPr lang="en-US" dirty="0" smtClean="0"/>
              <a:t>Do not exceed two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756" y="5237304"/>
            <a:ext cx="6400800" cy="4431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404630" y="341676"/>
            <a:ext cx="2367956" cy="783639"/>
            <a:chOff x="401630" y="341676"/>
            <a:chExt cx="2639838" cy="873613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401630" y="940798"/>
              <a:ext cx="2639838" cy="274491"/>
            </a:xfrm>
            <a:prstGeom prst="rect">
              <a:avLst/>
            </a:prstGeom>
            <a:noFill/>
            <a:effectLst>
              <a:outerShdw blurRad="50800" dist="38100" dir="162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Connecting</a:t>
              </a:r>
              <a:r>
                <a:rPr lang="en-US" sz="1000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the World Through Games</a:t>
              </a:r>
              <a:endPara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2" descr="C:\Documents and Settings\esong\Desktop\zynga_white.png"/>
            <p:cNvPicPr>
              <a:picLocks noChangeAspect="1" noChangeArrowheads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61122" y="341676"/>
              <a:ext cx="2383960" cy="5867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24"/>
          <p:cNvGrpSpPr/>
          <p:nvPr userDrawn="1"/>
        </p:nvGrpSpPr>
        <p:grpSpPr>
          <a:xfrm>
            <a:off x="2052855" y="2538249"/>
            <a:ext cx="5010795" cy="1756300"/>
            <a:chOff x="2580520" y="2597992"/>
            <a:chExt cx="3971027" cy="1391859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2580520" y="3648375"/>
              <a:ext cx="3971027" cy="341476"/>
            </a:xfrm>
            <a:prstGeom prst="rect">
              <a:avLst/>
            </a:prstGeom>
            <a:noFill/>
            <a:effectLst>
              <a:outerShdw blurRad="50800" dist="38100" dir="162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Connecting</a:t>
              </a:r>
              <a:r>
                <a:rPr lang="en-US" sz="2200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the World Through Games</a:t>
              </a:r>
              <a:endPara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" descr="C:\Documents and Settings\esong\Desktop\zynga_white.png"/>
            <p:cNvPicPr>
              <a:picLocks noChangeAspect="1" noChangeArrowheads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686804" y="2597992"/>
              <a:ext cx="3770393" cy="9280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4709E-6 L -0.33559 -0.4195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2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334000" y="6381750"/>
            <a:ext cx="33528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dirty="0" smtClean="0"/>
              <a:t>Confidential – For Internal Use Only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334000" y="6381750"/>
            <a:ext cx="33528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dirty="0" smtClean="0"/>
              <a:t>Confidential – For Internal Use Only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334000" y="6381750"/>
            <a:ext cx="33528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dirty="0" smtClean="0"/>
              <a:t>Confidential – For Internal Use Only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334000" y="6381750"/>
            <a:ext cx="33528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dirty="0" smtClean="0"/>
              <a:t>Confidential – For Internal Use Only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334000" y="6381750"/>
            <a:ext cx="33528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dirty="0" smtClean="0"/>
              <a:t>Confidential – For Internal Use Only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334000" y="6381750"/>
            <a:ext cx="33528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dirty="0" smtClean="0"/>
              <a:t>Confidential – For Internal Use Only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7645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07695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334000" y="6381750"/>
            <a:ext cx="33528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dirty="0" smtClean="0"/>
              <a:t>Confidential – For Internal Use Only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0668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334000" y="6381750"/>
            <a:ext cx="33528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dirty="0" smtClean="0"/>
              <a:t>Confidential – For Internal Use Only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334000" y="6381750"/>
            <a:ext cx="33528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dirty="0" smtClean="0"/>
              <a:t>Confidential – For Internal Use Only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334000" y="6381750"/>
            <a:ext cx="33528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dirty="0" smtClean="0"/>
              <a:t>Confidential – For Internal Use Only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plash - No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13182" r="11818" b="4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756" y="2977474"/>
            <a:ext cx="7772400" cy="1470025"/>
          </a:xfrm>
        </p:spPr>
        <p:txBody>
          <a:bodyPr/>
          <a:lstStyle>
            <a:lvl1pPr algn="l"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Presentation Here</a:t>
            </a:r>
            <a:br>
              <a:rPr lang="en-US" dirty="0" smtClean="0"/>
            </a:br>
            <a:r>
              <a:rPr lang="en-US" dirty="0" smtClean="0"/>
              <a:t>Do not exceed two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756" y="5237304"/>
            <a:ext cx="6400800" cy="4431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400441" y="333048"/>
            <a:ext cx="2367956" cy="787618"/>
            <a:chOff x="416300" y="341676"/>
            <a:chExt cx="2620432" cy="871596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416300" y="940798"/>
              <a:ext cx="2620432" cy="272474"/>
            </a:xfrm>
            <a:prstGeom prst="rect">
              <a:avLst/>
            </a:prstGeom>
            <a:noFill/>
            <a:effectLst>
              <a:outerShdw blurRad="50800" dist="38100" dir="162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Connecting</a:t>
              </a:r>
              <a:r>
                <a:rPr lang="en-US" sz="1000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the World Through Games</a:t>
              </a:r>
              <a:endPara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2" descr="C:\Documents and Settings\esong\Desktop\zynga_white.png"/>
            <p:cNvPicPr>
              <a:picLocks noChangeAspect="1" noChangeArrowheads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61122" y="341676"/>
              <a:ext cx="2383960" cy="5867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5334000" y="6381750"/>
            <a:ext cx="33528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dirty="0" smtClean="0"/>
              <a:t>Confidential – For Internal Use Only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plash - Co-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553419" y="0"/>
            <a:ext cx="65905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3" descr="vignette"/>
          <p:cNvPicPr>
            <a:picLocks noChangeAspect="1" noChangeArrowheads="1"/>
          </p:cNvPicPr>
          <p:nvPr userDrawn="1"/>
        </p:nvPicPr>
        <p:blipFill>
          <a:blip r:embed="rId2" cstate="print"/>
          <a:srcRect l="32513" t="5740" r="28232" b="7990"/>
          <a:stretch>
            <a:fillRect/>
          </a:stretch>
        </p:blipFill>
        <p:spPr bwMode="auto">
          <a:xfrm>
            <a:off x="166255" y="0"/>
            <a:ext cx="898505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13182" r="38019" b="4762"/>
          <a:stretch>
            <a:fillRect/>
          </a:stretch>
        </p:blipFill>
        <p:spPr bwMode="auto">
          <a:xfrm>
            <a:off x="0" y="0"/>
            <a:ext cx="5949538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645" y="2380908"/>
            <a:ext cx="5266427" cy="2053069"/>
          </a:xfrm>
        </p:spPr>
        <p:txBody>
          <a:bodyPr anchor="t" anchorCtr="0"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Presentation Here</a:t>
            </a:r>
            <a:br>
              <a:rPr lang="en-US" dirty="0" smtClean="0"/>
            </a:br>
            <a:r>
              <a:rPr lang="en-US" dirty="0" smtClean="0"/>
              <a:t>Do not exceed two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645" y="4789686"/>
            <a:ext cx="5283680" cy="70534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417693" y="341676"/>
            <a:ext cx="2367956" cy="783639"/>
            <a:chOff x="416193" y="341676"/>
            <a:chExt cx="2639838" cy="873614"/>
          </a:xfrm>
        </p:grpSpPr>
        <p:sp>
          <p:nvSpPr>
            <p:cNvPr id="17" name="TextBox 16"/>
            <p:cNvSpPr txBox="1"/>
            <p:nvPr userDrawn="1"/>
          </p:nvSpPr>
          <p:spPr>
            <a:xfrm>
              <a:off x="416193" y="940799"/>
              <a:ext cx="2639838" cy="274491"/>
            </a:xfrm>
            <a:prstGeom prst="rect">
              <a:avLst/>
            </a:prstGeom>
            <a:noFill/>
            <a:effectLst>
              <a:outerShdw blurRad="50800" dist="38100" dir="162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Connecting the World Through Games</a:t>
              </a:r>
              <a:endParaRPr lang="en-US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2" descr="C:\Documents and Settings\esong\Desktop\zynga_white.png"/>
            <p:cNvPicPr>
              <a:picLocks noChangeAspect="1" noChangeArrowheads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61122" y="341676"/>
              <a:ext cx="2383960" cy="5867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plash - Animation &amp; Gam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13182" r="11818" b="4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756" y="2520274"/>
            <a:ext cx="7772400" cy="14700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Presentation Here</a:t>
            </a:r>
            <a:br>
              <a:rPr lang="en-US" dirty="0" smtClean="0"/>
            </a:br>
            <a:r>
              <a:rPr lang="en-US" dirty="0" smtClean="0"/>
              <a:t>Do not exceed two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756" y="4464794"/>
            <a:ext cx="6400800" cy="384721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404631" y="341677"/>
            <a:ext cx="2367956" cy="785628"/>
            <a:chOff x="401738" y="341676"/>
            <a:chExt cx="2630101" cy="872601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401738" y="940798"/>
              <a:ext cx="2630101" cy="273479"/>
            </a:xfrm>
            <a:prstGeom prst="rect">
              <a:avLst/>
            </a:prstGeom>
            <a:noFill/>
            <a:effectLst>
              <a:outerShdw blurRad="50800" dist="38100" dir="162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Connecting the World Through Games</a:t>
              </a:r>
              <a:endParaRPr lang="en-US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2" descr="C:\Documents and Settings\esong\Desktop\zynga_white.png"/>
            <p:cNvPicPr>
              <a:picLocks noChangeAspect="1" noChangeArrowheads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61122" y="341676"/>
              <a:ext cx="2383960" cy="5867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24"/>
          <p:cNvGrpSpPr/>
          <p:nvPr userDrawn="1"/>
        </p:nvGrpSpPr>
        <p:grpSpPr>
          <a:xfrm>
            <a:off x="2545748" y="2597992"/>
            <a:ext cx="4126130" cy="1419715"/>
            <a:chOff x="2545748" y="2597992"/>
            <a:chExt cx="4126130" cy="1419715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2545748" y="3648375"/>
              <a:ext cx="4126130" cy="369332"/>
            </a:xfrm>
            <a:prstGeom prst="rect">
              <a:avLst/>
            </a:prstGeom>
            <a:noFill/>
            <a:effectLst>
              <a:outerShdw blurRad="50800" dist="38100" dir="162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75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Connecting the World Through Games</a:t>
              </a:r>
              <a:endParaRPr lang="en-US" sz="175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" descr="C:\Documents and Settings\esong\Desktop\zynga_white.png"/>
            <p:cNvPicPr>
              <a:picLocks noChangeAspect="1" noChangeArrowheads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686804" y="2597992"/>
              <a:ext cx="3770393" cy="9280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Rectangle 26"/>
          <p:cNvSpPr/>
          <p:nvPr userDrawn="1"/>
        </p:nvSpPr>
        <p:spPr>
          <a:xfrm rot="10800000">
            <a:off x="0" y="4927106"/>
            <a:ext cx="9144000" cy="195309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5123793"/>
            <a:ext cx="9144000" cy="173420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9"/>
          <p:cNvGrpSpPr/>
          <p:nvPr userDrawn="1"/>
        </p:nvGrpSpPr>
        <p:grpSpPr>
          <a:xfrm>
            <a:off x="383001" y="5359179"/>
            <a:ext cx="8388170" cy="1291682"/>
            <a:chOff x="383001" y="5359179"/>
            <a:chExt cx="8388170" cy="1291682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2399" y="5360200"/>
              <a:ext cx="878192" cy="60952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89515" y="5359179"/>
              <a:ext cx="881656" cy="57297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18699" y="5558789"/>
              <a:ext cx="1370377" cy="38918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 t="37665"/>
            <a:stretch>
              <a:fillRect/>
            </a:stretch>
          </p:blipFill>
          <p:spPr bwMode="auto">
            <a:xfrm>
              <a:off x="3794174" y="5415579"/>
              <a:ext cx="1358064" cy="49876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43478" y="6103934"/>
              <a:ext cx="1255940" cy="54692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5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00745" y="6130309"/>
              <a:ext cx="1294407" cy="51792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6" name="Picture 6" descr="C:\Documents and Settings\esong\Desktop\Treasure_logo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26139" y="6229202"/>
              <a:ext cx="1573556" cy="353481"/>
            </a:xfrm>
            <a:prstGeom prst="rect">
              <a:avLst/>
            </a:prstGeom>
            <a:noFill/>
          </p:spPr>
        </p:pic>
        <p:pic>
          <p:nvPicPr>
            <p:cNvPr id="37" name="Picture 8" descr="C:\Documents and Settings\esong\Desktop\PokerBlitz_Logo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3001" y="5405624"/>
              <a:ext cx="840384" cy="518675"/>
            </a:xfrm>
            <a:prstGeom prst="rect">
              <a:avLst/>
            </a:prstGeom>
            <a:noFill/>
          </p:spPr>
        </p:pic>
        <p:pic>
          <p:nvPicPr>
            <p:cNvPr id="38" name="Picture 10" descr="C:\Documents and Settings\esong\Desktop\Poker-Multi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15398" y="6293922"/>
              <a:ext cx="1807131" cy="25697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4709E-6 L -0.33559 -0.4195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2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plash -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13182" r="11818" b="4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756" y="2977474"/>
            <a:ext cx="7772400" cy="1470025"/>
          </a:xfrm>
        </p:spPr>
        <p:txBody>
          <a:bodyPr/>
          <a:lstStyle>
            <a:lvl1pPr algn="l"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Presentation Here</a:t>
            </a:r>
            <a:br>
              <a:rPr lang="en-US" dirty="0" smtClean="0"/>
            </a:br>
            <a:r>
              <a:rPr lang="en-US" dirty="0" smtClean="0"/>
              <a:t>Do not exceed two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756" y="5237304"/>
            <a:ext cx="6400800" cy="4431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404630" y="341676"/>
            <a:ext cx="2367956" cy="783639"/>
            <a:chOff x="401630" y="341676"/>
            <a:chExt cx="2639838" cy="873613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401630" y="940798"/>
              <a:ext cx="2639838" cy="274491"/>
            </a:xfrm>
            <a:prstGeom prst="rect">
              <a:avLst/>
            </a:prstGeom>
            <a:noFill/>
            <a:effectLst>
              <a:outerShdw blurRad="50800" dist="38100" dir="162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Connecting the World Through Games</a:t>
              </a:r>
              <a:endParaRPr lang="en-US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2" descr="C:\Documents and Settings\esong\Desktop\zynga_white.png"/>
            <p:cNvPicPr>
              <a:picLocks noChangeAspect="1" noChangeArrowheads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61122" y="341676"/>
              <a:ext cx="2383960" cy="5867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24"/>
          <p:cNvGrpSpPr/>
          <p:nvPr userDrawn="1"/>
        </p:nvGrpSpPr>
        <p:grpSpPr>
          <a:xfrm>
            <a:off x="2052855" y="2538249"/>
            <a:ext cx="5010795" cy="1756300"/>
            <a:chOff x="2580520" y="2597992"/>
            <a:chExt cx="3971027" cy="1391859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2580520" y="3648375"/>
              <a:ext cx="3971027" cy="341476"/>
            </a:xfrm>
            <a:prstGeom prst="rect">
              <a:avLst/>
            </a:prstGeom>
            <a:noFill/>
            <a:effectLst>
              <a:outerShdw blurRad="50800" dist="38100" dir="162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Connecting the World Through Games</a:t>
              </a:r>
              <a:endParaRPr lang="en-US" sz="2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" descr="C:\Documents and Settings\esong\Desktop\zynga_white.png"/>
            <p:cNvPicPr>
              <a:picLocks noChangeAspect="1" noChangeArrowheads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686804" y="2597992"/>
              <a:ext cx="3770393" cy="9280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4709E-6 L -0.33559 -0.4195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2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plash - No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13182" r="11818" b="4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756" y="2977474"/>
            <a:ext cx="7772400" cy="1470025"/>
          </a:xfrm>
        </p:spPr>
        <p:txBody>
          <a:bodyPr/>
          <a:lstStyle>
            <a:lvl1pPr algn="l"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Presentation Here</a:t>
            </a:r>
            <a:br>
              <a:rPr lang="en-US" dirty="0" smtClean="0"/>
            </a:br>
            <a:r>
              <a:rPr lang="en-US" dirty="0" smtClean="0"/>
              <a:t>Do not exceed two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756" y="5237304"/>
            <a:ext cx="6400800" cy="4431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400441" y="333048"/>
            <a:ext cx="2367956" cy="787618"/>
            <a:chOff x="416300" y="341676"/>
            <a:chExt cx="2620432" cy="871596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416300" y="940798"/>
              <a:ext cx="2620432" cy="272474"/>
            </a:xfrm>
            <a:prstGeom prst="rect">
              <a:avLst/>
            </a:prstGeom>
            <a:noFill/>
            <a:effectLst>
              <a:outerShdw blurRad="50800" dist="38100" dir="162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Connecting the World Through Games</a:t>
              </a:r>
              <a:endParaRPr lang="en-US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2" descr="C:\Documents and Settings\esong\Desktop\zynga_white.png"/>
            <p:cNvPicPr>
              <a:picLocks noChangeAspect="1" noChangeArrowheads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61122" y="341676"/>
              <a:ext cx="2383960" cy="5867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ynga Corporate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13182" r="11818" b="4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2" descr="C:\Documents and Settings\esong\Desktop\Red_Option_rev3.png"/>
          <p:cNvPicPr>
            <a:picLocks noChangeAspect="1" noChangeArrowheads="1"/>
          </p:cNvPicPr>
          <p:nvPr userDrawn="1"/>
        </p:nvPicPr>
        <p:blipFill>
          <a:blip r:embed="rId3" cstate="print"/>
          <a:srcRect l="3240" r="4283"/>
          <a:stretch>
            <a:fillRect/>
          </a:stretch>
        </p:blipFill>
        <p:spPr bwMode="auto">
          <a:xfrm>
            <a:off x="95251" y="1994162"/>
            <a:ext cx="8953499" cy="2894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with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13182" r="11818" b="4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89414"/>
            <a:ext cx="4147457" cy="4595750"/>
          </a:xfrm>
        </p:spPr>
        <p:txBody>
          <a:bodyPr anchor="t"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Can be used as:</a:t>
            </a:r>
            <a:br>
              <a:rPr lang="en-US" dirty="0" smtClean="0"/>
            </a:br>
            <a:r>
              <a:rPr lang="en-US" dirty="0" smtClean="0"/>
              <a:t>Transition slide,</a:t>
            </a:r>
            <a:br>
              <a:rPr lang="en-US" dirty="0" smtClean="0"/>
            </a:br>
            <a:r>
              <a:rPr lang="en-US" dirty="0" smtClean="0"/>
              <a:t>Statement slide, and/or</a:t>
            </a:r>
            <a:br>
              <a:rPr lang="en-US" dirty="0" smtClean="0"/>
            </a:br>
            <a:r>
              <a:rPr lang="en-US" dirty="0" smtClean="0"/>
              <a:t>Quote slide.</a:t>
            </a:r>
            <a:endParaRPr lang="en-US" dirty="0"/>
          </a:p>
        </p:txBody>
      </p:sp>
      <p:pic>
        <p:nvPicPr>
          <p:cNvPr id="5" name="Picture 3" descr="C:\Documents and Settings\esong\Desktop\Cafe_pic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1205156">
            <a:off x="5865044" y="-278888"/>
            <a:ext cx="3657600" cy="2743200"/>
          </a:xfrm>
          <a:prstGeom prst="rect">
            <a:avLst/>
          </a:prstGeom>
          <a:noFill/>
          <a:ln w="76200" cap="sq">
            <a:solidFill>
              <a:schemeClr val="bg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C:\Documents and Settings\esong\Desktop\FV_pic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526774">
            <a:off x="5522749" y="2122843"/>
            <a:ext cx="3657600" cy="2743200"/>
          </a:xfrm>
          <a:prstGeom prst="rect">
            <a:avLst/>
          </a:prstGeom>
          <a:noFill/>
          <a:ln w="76200" cap="sq">
            <a:solidFill>
              <a:schemeClr val="bg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C:\Documents and Settings\esong\Desktop\Mafia_pic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1208780">
            <a:off x="5723170" y="4355881"/>
            <a:ext cx="3657600" cy="2744788"/>
          </a:xfrm>
          <a:prstGeom prst="rect">
            <a:avLst/>
          </a:prstGeom>
          <a:noFill/>
          <a:ln w="76200" cap="sq">
            <a:solidFill>
              <a:schemeClr val="bg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4063 2.96296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13021 -7.40741E-7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-0.16129 1.11022E-16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13182" r="11818" b="4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89414"/>
            <a:ext cx="4147457" cy="4595750"/>
          </a:xfrm>
        </p:spPr>
        <p:txBody>
          <a:bodyPr anchor="t"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Can be used as:</a:t>
            </a:r>
            <a:br>
              <a:rPr lang="en-US" dirty="0" smtClean="0"/>
            </a:br>
            <a:r>
              <a:rPr lang="en-US" dirty="0" smtClean="0"/>
              <a:t>Transition slide,</a:t>
            </a:r>
            <a:br>
              <a:rPr lang="en-US" dirty="0" smtClean="0"/>
            </a:br>
            <a:r>
              <a:rPr lang="en-US" dirty="0" smtClean="0"/>
              <a:t>Statement slide, and/or</a:t>
            </a:r>
            <a:br>
              <a:rPr lang="en-US" dirty="0" smtClean="0"/>
            </a:br>
            <a:r>
              <a:rPr lang="en-US" dirty="0" smtClean="0"/>
              <a:t>Quote slide.</a:t>
            </a:r>
            <a:endParaRPr lang="en-US" dirty="0"/>
          </a:p>
        </p:txBody>
      </p:sp>
      <p:pic>
        <p:nvPicPr>
          <p:cNvPr id="5" name="Picture 3" descr="C:\Documents and Settings\esong\Desktop\Cafe_pic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1205156">
            <a:off x="5865044" y="-278888"/>
            <a:ext cx="3657600" cy="2743200"/>
          </a:xfrm>
          <a:prstGeom prst="rect">
            <a:avLst/>
          </a:prstGeom>
          <a:noFill/>
          <a:ln w="76200" cap="sq">
            <a:solidFill>
              <a:schemeClr val="bg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C:\Documents and Settings\esong\Desktop\FV_pic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526774">
            <a:off x="5522749" y="2122843"/>
            <a:ext cx="3657600" cy="2743200"/>
          </a:xfrm>
          <a:prstGeom prst="rect">
            <a:avLst/>
          </a:prstGeom>
          <a:noFill/>
          <a:ln w="76200" cap="sq">
            <a:solidFill>
              <a:schemeClr val="bg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C:\Documents and Settings\esong\Desktop\Mafia_pic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1208780">
            <a:off x="5723170" y="4355881"/>
            <a:ext cx="3657600" cy="2744788"/>
          </a:xfrm>
          <a:prstGeom prst="rect">
            <a:avLst/>
          </a:prstGeom>
          <a:noFill/>
          <a:ln w="76200" cap="sq">
            <a:solidFill>
              <a:schemeClr val="bg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ynga Corporate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l="13182" r="11818" b="4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24"/>
          <p:cNvGrpSpPr/>
          <p:nvPr userDrawn="1"/>
        </p:nvGrpSpPr>
        <p:grpSpPr>
          <a:xfrm>
            <a:off x="2013666" y="2538250"/>
            <a:ext cx="5111528" cy="1763994"/>
            <a:chOff x="2549464" y="2597992"/>
            <a:chExt cx="4050857" cy="1397956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2549464" y="3648374"/>
              <a:ext cx="4050857" cy="347574"/>
            </a:xfrm>
            <a:prstGeom prst="rect">
              <a:avLst/>
            </a:prstGeom>
            <a:noFill/>
            <a:effectLst>
              <a:outerShdw blurRad="50800" dist="38100" dir="162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25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Connecting the World Through Games</a:t>
              </a:r>
              <a:endParaRPr lang="en-US" sz="225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2" descr="C:\Documents and Settings\esong\Desktop\zynga_white.png"/>
            <p:cNvPicPr>
              <a:picLocks noChangeAspect="1" noChangeArrowheads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686804" y="2597992"/>
              <a:ext cx="3770393" cy="9280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ynga Corporate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747657" y="0"/>
            <a:ext cx="33963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13" descr="vignette"/>
          <p:cNvPicPr>
            <a:picLocks noChangeAspect="1" noChangeArrowheads="1"/>
          </p:cNvPicPr>
          <p:nvPr userDrawn="1"/>
        </p:nvPicPr>
        <p:blipFill>
          <a:blip r:embed="rId2" cstate="print"/>
          <a:srcRect l="32513" t="5740" r="28232" b="7990"/>
          <a:stretch>
            <a:fillRect/>
          </a:stretch>
        </p:blipFill>
        <p:spPr bwMode="auto">
          <a:xfrm>
            <a:off x="166255" y="0"/>
            <a:ext cx="898505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 l="13182" r="38019" b="4762"/>
          <a:stretch>
            <a:fillRect/>
          </a:stretch>
        </p:blipFill>
        <p:spPr bwMode="auto">
          <a:xfrm>
            <a:off x="0" y="0"/>
            <a:ext cx="5949538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929517" y="3802750"/>
            <a:ext cx="4126130" cy="369332"/>
          </a:xfrm>
          <a:prstGeom prst="rect">
            <a:avLst/>
          </a:prstGeom>
          <a:noFill/>
          <a:effectLst>
            <a:outerShdw blurRad="50800" dist="38100" dir="162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5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Connecting the World Through Games</a:t>
            </a:r>
            <a:endParaRPr lang="en-US" sz="175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Documents and Settings\esong\Desktop\zynga_white.pn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1083636" y="2752367"/>
            <a:ext cx="3770393" cy="9280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ynga Corporate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13182" r="11818" b="4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 userDrawn="1"/>
        </p:nvSpPr>
        <p:spPr>
          <a:xfrm rot="10800000">
            <a:off x="0" y="4927106"/>
            <a:ext cx="9144000" cy="195309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5123793"/>
            <a:ext cx="9144000" cy="173420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9"/>
          <p:cNvGrpSpPr/>
          <p:nvPr userDrawn="1"/>
        </p:nvGrpSpPr>
        <p:grpSpPr>
          <a:xfrm>
            <a:off x="383001" y="5359179"/>
            <a:ext cx="8388170" cy="1291682"/>
            <a:chOff x="383001" y="5359179"/>
            <a:chExt cx="8388170" cy="129168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2399" y="5360200"/>
              <a:ext cx="878192" cy="60952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9515" y="5359179"/>
              <a:ext cx="881656" cy="57297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18699" y="5558789"/>
              <a:ext cx="1370377" cy="38918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t="37665"/>
            <a:stretch>
              <a:fillRect/>
            </a:stretch>
          </p:blipFill>
          <p:spPr bwMode="auto">
            <a:xfrm>
              <a:off x="3794174" y="5415579"/>
              <a:ext cx="1358064" cy="49876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43478" y="6103934"/>
              <a:ext cx="1255940" cy="54692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00745" y="6130309"/>
              <a:ext cx="1294407" cy="51792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0" name="Picture 6" descr="C:\Documents and Settings\esong\Desktop\Treasure_logo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26139" y="6229202"/>
              <a:ext cx="1573556" cy="353481"/>
            </a:xfrm>
            <a:prstGeom prst="rect">
              <a:avLst/>
            </a:prstGeom>
            <a:noFill/>
          </p:spPr>
        </p:pic>
        <p:pic>
          <p:nvPicPr>
            <p:cNvPr id="21" name="Picture 8" descr="C:\Documents and Settings\esong\Desktop\PokerBlitz_Logo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3001" y="5405624"/>
              <a:ext cx="840384" cy="518675"/>
            </a:xfrm>
            <a:prstGeom prst="rect">
              <a:avLst/>
            </a:prstGeom>
            <a:noFill/>
          </p:spPr>
        </p:pic>
        <p:pic>
          <p:nvPicPr>
            <p:cNvPr id="22" name="Picture 10" descr="C:\Documents and Settings\esong\Desktop\Poker-Multi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15398" y="6293922"/>
              <a:ext cx="1807131" cy="256970"/>
            </a:xfrm>
            <a:prstGeom prst="rect">
              <a:avLst/>
            </a:prstGeom>
            <a:noFill/>
          </p:spPr>
        </p:pic>
      </p:grpSp>
      <p:sp>
        <p:nvSpPr>
          <p:cNvPr id="23" name="TextBox 22"/>
          <p:cNvSpPr txBox="1"/>
          <p:nvPr userDrawn="1"/>
        </p:nvSpPr>
        <p:spPr>
          <a:xfrm>
            <a:off x="2545748" y="3648375"/>
            <a:ext cx="4126130" cy="369332"/>
          </a:xfrm>
          <a:prstGeom prst="rect">
            <a:avLst/>
          </a:prstGeom>
          <a:noFill/>
          <a:effectLst>
            <a:outerShdw blurRad="50800" dist="38100" dir="162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Connecting</a:t>
            </a:r>
            <a:r>
              <a:rPr lang="en-US" sz="175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 World Through Games</a:t>
            </a:r>
            <a:endParaRPr lang="en-US" sz="17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C:\Documents and Settings\esong\Desktop\zynga_white.png"/>
          <p:cNvPicPr>
            <a:picLocks noChangeAspect="1" noChangeArrowheads="1"/>
          </p:cNvPicPr>
          <p:nvPr userDrawn="1"/>
        </p:nvPicPr>
        <p:blipFill>
          <a:blip r:embed="rId12" cstate="print"/>
          <a:stretch>
            <a:fillRect/>
          </a:stretch>
        </p:blipFill>
        <p:spPr bwMode="auto">
          <a:xfrm>
            <a:off x="2686804" y="2597992"/>
            <a:ext cx="3770393" cy="9280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357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 l="13182" t="71161" r="11818" b="20841"/>
          <a:stretch>
            <a:fillRect/>
          </a:stretch>
        </p:blipFill>
        <p:spPr bwMode="auto">
          <a:xfrm>
            <a:off x="0" y="6282047"/>
            <a:ext cx="9144000" cy="575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AutoShape 34"/>
          <p:cNvSpPr>
            <a:spLocks noChangeArrowheads="1"/>
          </p:cNvSpPr>
          <p:nvPr userDrawn="1"/>
        </p:nvSpPr>
        <p:spPr bwMode="gray">
          <a:xfrm>
            <a:off x="0" y="6282047"/>
            <a:ext cx="9144000" cy="57041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F2525"/>
              </a:gs>
              <a:gs pos="0">
                <a:schemeClr val="tx2">
                  <a:alpha val="36000"/>
                </a:schemeClr>
              </a:gs>
              <a:gs pos="100000">
                <a:srgbClr val="420103"/>
              </a:gs>
            </a:gsLst>
            <a:lin ang="16200000" scaled="1"/>
            <a:tileRect/>
          </a:gradFill>
          <a:ln w="28575" cap="flat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543"/>
            <a:ext cx="8229600" cy="1086451"/>
          </a:xfrm>
        </p:spPr>
        <p:txBody>
          <a:bodyPr anchor="ctr" anchorCtr="0">
            <a:noAutofit/>
          </a:bodyPr>
          <a:lstStyle/>
          <a:p>
            <a:r>
              <a:rPr lang="en-US" dirty="0" smtClean="0"/>
              <a:t>Title of Slide Goes Here,</a:t>
            </a:r>
            <a:br>
              <a:rPr lang="en-US" dirty="0" smtClean="0"/>
            </a:br>
            <a:r>
              <a:rPr lang="en-US" dirty="0" smtClean="0"/>
              <a:t>and Can Be Up to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177"/>
            <a:ext cx="8229600" cy="188359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defRPr lang="en-US" sz="24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defRPr lang="en-US" sz="1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0321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8CCEE63-5BA1-4253-B842-8720B58C7C85}" type="datetime1">
              <a:rPr lang="en-US" smtClean="0">
                <a:solidFill>
                  <a:srgbClr val="FFFFFF"/>
                </a:solidFill>
              </a:rPr>
              <a:pPr/>
              <a:t>11/15/2010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6682" y="6356350"/>
            <a:ext cx="1699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|   © </a:t>
            </a:r>
            <a:r>
              <a:rPr lang="en-US" dirty="0" err="1" smtClean="0">
                <a:solidFill>
                  <a:srgbClr val="FFFFFF"/>
                </a:solidFill>
              </a:rPr>
              <a:t>Zynga</a:t>
            </a:r>
            <a:r>
              <a:rPr lang="en-US" dirty="0" smtClean="0">
                <a:solidFill>
                  <a:srgbClr val="FFFFFF"/>
                </a:solidFill>
              </a:rPr>
              <a:t>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583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727E8E-C841-40DE-8327-71A3A66095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7" descr="C:\Documents and Settings\esong\Desktop\zynga-logo-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4923" y="6441742"/>
            <a:ext cx="1156122" cy="281448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 l="20635" t="71161" r="19271" b="28178"/>
          <a:stretch>
            <a:fillRect/>
          </a:stretch>
        </p:blipFill>
        <p:spPr bwMode="auto">
          <a:xfrm>
            <a:off x="0" y="0"/>
            <a:ext cx="9144000" cy="593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- Ligh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13182" t="66461" r="11818" b="20841"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AutoShape 34"/>
          <p:cNvSpPr>
            <a:spLocks noChangeArrowheads="1"/>
          </p:cNvSpPr>
          <p:nvPr userDrawn="1"/>
        </p:nvSpPr>
        <p:spPr bwMode="gray">
          <a:xfrm>
            <a:off x="0" y="5943600"/>
            <a:ext cx="9144000" cy="914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F2525"/>
              </a:gs>
              <a:gs pos="0">
                <a:schemeClr val="tx2">
                  <a:alpha val="16000"/>
                </a:schemeClr>
              </a:gs>
              <a:gs pos="100000">
                <a:srgbClr val="420103"/>
              </a:gs>
            </a:gsLst>
            <a:lin ang="16200000" scaled="1"/>
            <a:tileRect/>
          </a:gradFill>
          <a:ln w="28575" cap="flat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7" descr="C:\Documents and Settings\esong\Desktop\zynga-logo-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4923" y="6441742"/>
            <a:ext cx="1156122" cy="2814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543"/>
            <a:ext cx="8229600" cy="108645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Title of Slide Goes Here,</a:t>
            </a:r>
            <a:br>
              <a:rPr lang="en-US" dirty="0" smtClean="0"/>
            </a:br>
            <a:r>
              <a:rPr lang="en-US" dirty="0" smtClean="0"/>
              <a:t>and Can Be Up to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177"/>
            <a:ext cx="8229600" cy="188359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4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1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30350" y="6356350"/>
            <a:ext cx="2133600" cy="365125"/>
          </a:xfr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310C6BD1-5AAF-4AD1-AD78-A810D025D899}" type="datetime1">
              <a:rPr lang="en-US" smtClean="0">
                <a:solidFill>
                  <a:srgbClr val="FFFFFF"/>
                </a:solidFill>
              </a:rPr>
              <a:pPr/>
              <a:t>11/15/2010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994" y="6356350"/>
            <a:ext cx="2895600" cy="365125"/>
          </a:xfr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|   © </a:t>
            </a:r>
            <a:r>
              <a:rPr lang="en-US" dirty="0" err="1" smtClean="0">
                <a:solidFill>
                  <a:srgbClr val="FFFFFF"/>
                </a:solidFill>
              </a:rPr>
              <a:t>Zynga</a:t>
            </a:r>
            <a:r>
              <a:rPr lang="en-US" dirty="0" smtClean="0">
                <a:solidFill>
                  <a:srgbClr val="FFFFFF"/>
                </a:solidFill>
              </a:rPr>
              <a:t>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9735" y="6356350"/>
            <a:ext cx="600891" cy="365125"/>
          </a:xfr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72727E8E-C841-40DE-8327-71A3A66095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 b="26235"/>
          <a:stretch>
            <a:fillRect/>
          </a:stretch>
        </p:blipFill>
        <p:spPr bwMode="auto">
          <a:xfrm>
            <a:off x="0" y="0"/>
            <a:ext cx="9144000" cy="50819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 bwMode="auto">
          <a:xfrm>
            <a:off x="0" y="2"/>
            <a:ext cx="9144000" cy="508095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2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7999" tIns="24000" rIns="47999" bIns="24000" numCol="1" rtlCol="0" anchor="ctr" anchorCtr="0" compatLnSpc="1">
            <a:prstTxWarp prst="textNoShape">
              <a:avLst/>
            </a:prstTxWarp>
          </a:bodyPr>
          <a:lstStyle/>
          <a:p>
            <a:pPr algn="ctr" defTabSz="479995" fontAlgn="base">
              <a:spcBef>
                <a:spcPct val="0"/>
              </a:spcBef>
              <a:spcAft>
                <a:spcPct val="0"/>
              </a:spcAft>
            </a:pPr>
            <a:endParaRPr lang="en-US" sz="9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 l="13182" t="75201" r="11818" b="-19"/>
          <a:stretch>
            <a:fillRect/>
          </a:stretch>
        </p:blipFill>
        <p:spPr bwMode="auto">
          <a:xfrm rot="10800000">
            <a:off x="0" y="5070764"/>
            <a:ext cx="9144000" cy="17872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" name="AutoShape 34"/>
          <p:cNvSpPr>
            <a:spLocks noChangeArrowheads="1"/>
          </p:cNvSpPr>
          <p:nvPr userDrawn="1"/>
        </p:nvSpPr>
        <p:spPr bwMode="gray">
          <a:xfrm>
            <a:off x="0" y="5064431"/>
            <a:ext cx="9144000" cy="204888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rgbClr val="420103"/>
              </a:gs>
            </a:gsLst>
            <a:lin ang="16200000" scaled="1"/>
            <a:tileRect/>
          </a:gradFill>
          <a:ln w="28575" cap="flat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7" descr="C:\Documents and Settings\esong\Desktop\zynga-logo-whit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4923" y="6441742"/>
            <a:ext cx="1156122" cy="2814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543"/>
            <a:ext cx="8229600" cy="108645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Slide Goes Here,</a:t>
            </a:r>
            <a:br>
              <a:rPr lang="en-US" dirty="0" smtClean="0"/>
            </a:br>
            <a:r>
              <a:rPr lang="en-US" dirty="0" smtClean="0"/>
              <a:t>and Can Be Up to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177"/>
            <a:ext cx="8229600" cy="188359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4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1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30350" y="6356350"/>
            <a:ext cx="2133600" cy="365125"/>
          </a:xfr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044EB367-2C19-466D-BA17-C51B31FD197C}" type="datetime1">
              <a:rPr lang="en-US" smtClean="0">
                <a:solidFill>
                  <a:srgbClr val="FFFFFF"/>
                </a:solidFill>
              </a:rPr>
              <a:pPr/>
              <a:t>11/15/2010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994" y="6356350"/>
            <a:ext cx="2895600" cy="365125"/>
          </a:xfr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|   © </a:t>
            </a:r>
            <a:r>
              <a:rPr lang="en-US" dirty="0" err="1" smtClean="0">
                <a:solidFill>
                  <a:srgbClr val="FFFFFF"/>
                </a:solidFill>
              </a:rPr>
              <a:t>Zynga</a:t>
            </a:r>
            <a:r>
              <a:rPr lang="en-US" dirty="0" smtClean="0">
                <a:solidFill>
                  <a:srgbClr val="FFFFFF"/>
                </a:solidFill>
              </a:rPr>
              <a:t>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9735" y="6356350"/>
            <a:ext cx="600891" cy="365125"/>
          </a:xfr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72727E8E-C841-40DE-8327-71A3A66095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3" cstate="print"/>
          <a:srcRect l="20635" t="71161" r="19271" b="28178"/>
          <a:stretch>
            <a:fillRect/>
          </a:stretch>
        </p:blipFill>
        <p:spPr bwMode="auto">
          <a:xfrm>
            <a:off x="0" y="0"/>
            <a:ext cx="9144000" cy="593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543"/>
            <a:ext cx="8229600" cy="108645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Title of Slide Goes Here,</a:t>
            </a:r>
            <a:br>
              <a:rPr lang="en-US" dirty="0" smtClean="0"/>
            </a:br>
            <a:r>
              <a:rPr lang="en-US" dirty="0" smtClean="0"/>
              <a:t>and Can Be Up to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3101"/>
            <a:ext cx="8229600" cy="188359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4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1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30350" y="6356350"/>
            <a:ext cx="2133600" cy="365125"/>
          </a:xfr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BAE6E40A-B4DA-4F22-BAFC-B1519CB5FB03}" type="datetime1">
              <a:rPr lang="en-US" smtClean="0">
                <a:solidFill>
                  <a:srgbClr val="FFFFFF"/>
                </a:solidFill>
              </a:rPr>
              <a:pPr/>
              <a:t>11/15/2010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994" y="6356350"/>
            <a:ext cx="2895600" cy="365125"/>
          </a:xfr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|   © </a:t>
            </a:r>
            <a:r>
              <a:rPr lang="en-US" dirty="0" err="1" smtClean="0">
                <a:solidFill>
                  <a:srgbClr val="FFFFFF"/>
                </a:solidFill>
              </a:rPr>
              <a:t>Zynga</a:t>
            </a:r>
            <a:r>
              <a:rPr lang="en-US" dirty="0" smtClean="0">
                <a:solidFill>
                  <a:srgbClr val="FFFFFF"/>
                </a:solidFill>
              </a:rPr>
              <a:t>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9735" y="6356350"/>
            <a:ext cx="600891" cy="365125"/>
          </a:xfr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72727E8E-C841-40DE-8327-71A3A66095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 l="13182" r="11818" b="4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543"/>
            <a:ext cx="8229600" cy="108645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Slide Goes Here,</a:t>
            </a:r>
            <a:br>
              <a:rPr lang="en-US" dirty="0" smtClean="0"/>
            </a:br>
            <a:r>
              <a:rPr lang="en-US" dirty="0" smtClean="0"/>
              <a:t>and Can Be Up to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3101"/>
            <a:ext cx="8229600" cy="188359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400" dirty="0" smtClean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000" dirty="0" smtClean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2000" dirty="0" smtClean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1600" dirty="0" smtClean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defRPr lang="en-US" sz="1600" dirty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30350" y="6356350"/>
            <a:ext cx="2133600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8EF4633-667F-4819-9B3F-A6B56767DC6D}" type="datetime1">
              <a:rPr lang="en-US" smtClean="0">
                <a:solidFill>
                  <a:srgbClr val="FFFFFF"/>
                </a:solidFill>
              </a:rPr>
              <a:pPr/>
              <a:t>11/15/2010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994" y="6356350"/>
            <a:ext cx="2895600" cy="365125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|   © Zynga. All Rights Reserved.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9735" y="6356350"/>
            <a:ext cx="600891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727E8E-C841-40DE-8327-71A3A66095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esong\Desktop\Splash_bg_opt1.png"/>
          <p:cNvPicPr>
            <a:picLocks noChangeAspect="1" noChangeArrowheads="1"/>
          </p:cNvPicPr>
          <p:nvPr userDrawn="1"/>
        </p:nvPicPr>
        <p:blipFill>
          <a:blip r:embed="rId2" cstate="print"/>
          <a:srcRect l="9688" r="15702"/>
          <a:stretch>
            <a:fillRect/>
          </a:stretch>
        </p:blipFill>
        <p:spPr bwMode="auto">
          <a:xfrm>
            <a:off x="0" y="0"/>
            <a:ext cx="9144000" cy="6893826"/>
          </a:xfrm>
          <a:prstGeom prst="rect">
            <a:avLst/>
          </a:prstGeom>
          <a:noFill/>
        </p:spPr>
      </p:pic>
      <p:pic>
        <p:nvPicPr>
          <p:cNvPr id="7" name="Picture 13" descr="vignette"/>
          <p:cNvPicPr>
            <a:picLocks noChangeAspect="1" noChangeArrowheads="1"/>
          </p:cNvPicPr>
          <p:nvPr userDrawn="1"/>
        </p:nvPicPr>
        <p:blipFill>
          <a:blip r:embed="rId3" cstate="print"/>
          <a:srcRect l="30269" t="5740" r="29782" b="7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43397"/>
            <a:ext cx="7772400" cy="1705522"/>
          </a:xfrm>
        </p:spPr>
        <p:txBody>
          <a:bodyPr anchor="b">
            <a:noAutofit/>
          </a:bodyPr>
          <a:lstStyle>
            <a:lvl1pPr marL="0" indent="0">
              <a:buNone/>
              <a:defRPr sz="4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AB5C5D4-2331-47D6-8AB6-6B8708309F4F}" type="datetime1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11/15/2010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>
                    <a:lumMod val="85000"/>
                  </a:srgbClr>
                </a:solidFill>
              </a:rPr>
              <a:t>|   © </a:t>
            </a:r>
            <a:r>
              <a:rPr lang="en-US" dirty="0" err="1" smtClean="0">
                <a:solidFill>
                  <a:srgbClr val="FFFFFF">
                    <a:lumMod val="85000"/>
                  </a:srgbClr>
                </a:solidFill>
              </a:rPr>
              <a:t>Zynga</a:t>
            </a:r>
            <a:r>
              <a:rPr lang="en-US" dirty="0" smtClean="0">
                <a:solidFill>
                  <a:srgbClr val="FFFFFF">
                    <a:lumMod val="85000"/>
                  </a:srgbClr>
                </a:solidFill>
              </a:rPr>
              <a:t>. All Rights Reserved.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2727E8E-C841-40DE-8327-71A3A6609551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97"/>
            <a:ext cx="8229600" cy="10864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3945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3945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374C-FFD5-4B31-9B2E-ED75A0805702}" type="datetime1">
              <a:rPr lang="en-US" smtClean="0">
                <a:solidFill>
                  <a:srgbClr val="FFFFFF"/>
                </a:solidFill>
              </a:rPr>
              <a:pPr/>
              <a:t>11/15/2010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|   © Zynga. All Rights Reserved.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7E8E-C841-40DE-8327-71A3A66095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1501-557A-4B42-848E-A4D38B39720E}" type="datetime1">
              <a:rPr lang="en-US" smtClean="0">
                <a:solidFill>
                  <a:srgbClr val="FFFFFF"/>
                </a:solidFill>
              </a:rPr>
              <a:pPr/>
              <a:t>11/15/2010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|   © Zynga. All Rights Reserved.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7E8E-C841-40DE-8327-71A3A66095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8B29-1CDB-4C71-9385-A81F5B7C3AE2}" type="datetime1">
              <a:rPr lang="en-US" smtClean="0">
                <a:solidFill>
                  <a:srgbClr val="FFFFFF"/>
                </a:solidFill>
              </a:rPr>
              <a:pPr/>
              <a:t>11/15/2010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|   © Zynga. All Rights Reserved.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7E8E-C841-40DE-8327-71A3A66095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3" descr="C:\Documents and Settings\esong\Desktop\Bg_screen_4x3.png"/>
          <p:cNvPicPr>
            <a:picLocks noChangeAspect="1" noChangeArrowheads="1"/>
          </p:cNvPicPr>
          <p:nvPr userDrawn="1"/>
        </p:nvPicPr>
        <p:blipFill>
          <a:blip r:embed="rId2" cstate="print"/>
          <a:srcRect r="15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D5D1-42DA-4B1F-BC4D-8AA9FF760FDE}" type="datetime1">
              <a:rPr lang="en-US" smtClean="0">
                <a:solidFill>
                  <a:srgbClr val="FFFFFF"/>
                </a:solidFill>
              </a:rPr>
              <a:pPr/>
              <a:t>11/15/2010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|   © Zynga. All Rights Reserved.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7E8E-C841-40DE-8327-71A3A66095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with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13182" r="11818" b="4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89414"/>
            <a:ext cx="4147457" cy="4595750"/>
          </a:xfrm>
        </p:spPr>
        <p:txBody>
          <a:bodyPr anchor="t"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Can be used as:</a:t>
            </a:r>
            <a:br>
              <a:rPr lang="en-US" dirty="0" smtClean="0"/>
            </a:br>
            <a:r>
              <a:rPr lang="en-US" dirty="0" smtClean="0"/>
              <a:t>Transition slide,</a:t>
            </a:r>
            <a:br>
              <a:rPr lang="en-US" dirty="0" smtClean="0"/>
            </a:br>
            <a:r>
              <a:rPr lang="en-US" dirty="0" smtClean="0"/>
              <a:t>Statement slide, and/or</a:t>
            </a:r>
            <a:br>
              <a:rPr lang="en-US" dirty="0" smtClean="0"/>
            </a:br>
            <a:r>
              <a:rPr lang="en-US" dirty="0" smtClean="0"/>
              <a:t>Quote slide.</a:t>
            </a:r>
            <a:endParaRPr lang="en-US" dirty="0"/>
          </a:p>
        </p:txBody>
      </p:sp>
      <p:pic>
        <p:nvPicPr>
          <p:cNvPr id="5" name="Picture 3" descr="C:\Documents and Settings\esong\Desktop\Cafe_pic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1205156">
            <a:off x="5865044" y="-278888"/>
            <a:ext cx="3657600" cy="2743200"/>
          </a:xfrm>
          <a:prstGeom prst="rect">
            <a:avLst/>
          </a:prstGeom>
          <a:noFill/>
          <a:ln w="76200" cap="sq">
            <a:solidFill>
              <a:schemeClr val="bg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C:\Documents and Settings\esong\Desktop\FV_pic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526774">
            <a:off x="5522749" y="2122843"/>
            <a:ext cx="3657600" cy="2743200"/>
          </a:xfrm>
          <a:prstGeom prst="rect">
            <a:avLst/>
          </a:prstGeom>
          <a:noFill/>
          <a:ln w="76200" cap="sq">
            <a:solidFill>
              <a:schemeClr val="bg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C:\Documents and Settings\esong\Desktop\Mafia_pic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1208780">
            <a:off x="5723170" y="4355881"/>
            <a:ext cx="3657600" cy="2744788"/>
          </a:xfrm>
          <a:prstGeom prst="rect">
            <a:avLst/>
          </a:prstGeom>
          <a:noFill/>
          <a:ln w="76200" cap="sq">
            <a:solidFill>
              <a:schemeClr val="bg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4063 2.96296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13021 -7.40741E-7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-0.16129 1.11022E-16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C74-3EE9-41DB-9C18-4F09A1926921}" type="datetime1">
              <a:rPr lang="en-US" smtClean="0">
                <a:solidFill>
                  <a:srgbClr val="FFFFFF"/>
                </a:solidFill>
              </a:rPr>
              <a:pPr/>
              <a:t>11/15/2010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|   © Zynga. All Rights Reserved.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7E8E-C841-40DE-8327-71A3A66095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D3ED-2465-4904-B5AC-CA457E494544}" type="datetime1">
              <a:rPr lang="en-US" smtClean="0">
                <a:solidFill>
                  <a:srgbClr val="FFFFFF"/>
                </a:solidFill>
              </a:rPr>
              <a:pPr/>
              <a:t>11/15/2010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|   © Zynga. All Rights Reserved.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7E8E-C841-40DE-8327-71A3A66095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l="13182" r="118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2C42-09B3-4914-ACB7-1E1A82FFDB69}" type="datetime1">
              <a:rPr lang="en-US" smtClean="0">
                <a:solidFill>
                  <a:srgbClr val="FFFFFF"/>
                </a:solidFill>
              </a:rPr>
              <a:pPr/>
              <a:t>11/15/2010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|   © Zynga. All Rights Reserved.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7E8E-C841-40DE-8327-71A3A66095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4C17-E81B-4BE0-825E-DBD79596635A}" type="datetime1">
              <a:rPr lang="en-US" smtClean="0">
                <a:solidFill>
                  <a:srgbClr val="FFFFFF"/>
                </a:solidFill>
              </a:rPr>
              <a:pPr/>
              <a:t>11/15/2010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|   © Zynga. All Rights Reserved.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7E8E-C841-40DE-8327-71A3A66095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13182" r="11818" b="4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89414"/>
            <a:ext cx="4147457" cy="4595750"/>
          </a:xfrm>
        </p:spPr>
        <p:txBody>
          <a:bodyPr anchor="t"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Can be used as:</a:t>
            </a:r>
            <a:br>
              <a:rPr lang="en-US" dirty="0" smtClean="0"/>
            </a:br>
            <a:r>
              <a:rPr lang="en-US" dirty="0" smtClean="0"/>
              <a:t>Transition slide,</a:t>
            </a:r>
            <a:br>
              <a:rPr lang="en-US" dirty="0" smtClean="0"/>
            </a:br>
            <a:r>
              <a:rPr lang="en-US" dirty="0" smtClean="0"/>
              <a:t>Statement slide, and/or</a:t>
            </a:r>
            <a:br>
              <a:rPr lang="en-US" dirty="0" smtClean="0"/>
            </a:br>
            <a:r>
              <a:rPr lang="en-US" dirty="0" smtClean="0"/>
              <a:t>Quote slide.</a:t>
            </a:r>
            <a:endParaRPr lang="en-US" dirty="0"/>
          </a:p>
        </p:txBody>
      </p:sp>
      <p:pic>
        <p:nvPicPr>
          <p:cNvPr id="5" name="Picture 3" descr="C:\Documents and Settings\esong\Desktop\Cafe_pic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1205156">
            <a:off x="5865044" y="-278888"/>
            <a:ext cx="3657600" cy="2743200"/>
          </a:xfrm>
          <a:prstGeom prst="rect">
            <a:avLst/>
          </a:prstGeom>
          <a:noFill/>
          <a:ln w="76200" cap="sq">
            <a:solidFill>
              <a:schemeClr val="bg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C:\Documents and Settings\esong\Desktop\FV_pic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526774">
            <a:off x="5522749" y="2122843"/>
            <a:ext cx="3657600" cy="2743200"/>
          </a:xfrm>
          <a:prstGeom prst="rect">
            <a:avLst/>
          </a:prstGeom>
          <a:noFill/>
          <a:ln w="76200" cap="sq">
            <a:solidFill>
              <a:schemeClr val="bg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C:\Documents and Settings\esong\Desktop\Mafia_pic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1208780">
            <a:off x="5723170" y="4355881"/>
            <a:ext cx="3657600" cy="2744788"/>
          </a:xfrm>
          <a:prstGeom prst="rect">
            <a:avLst/>
          </a:prstGeom>
          <a:noFill/>
          <a:ln w="76200" cap="sq">
            <a:solidFill>
              <a:schemeClr val="bg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ynga Corporate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l="13182" r="11818" b="4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" name="Group 24"/>
          <p:cNvGrpSpPr/>
          <p:nvPr userDrawn="1"/>
        </p:nvGrpSpPr>
        <p:grpSpPr>
          <a:xfrm>
            <a:off x="2013666" y="2538250"/>
            <a:ext cx="5111528" cy="1763994"/>
            <a:chOff x="2549464" y="2597992"/>
            <a:chExt cx="4050857" cy="1397956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2549464" y="3648374"/>
              <a:ext cx="4050857" cy="347574"/>
            </a:xfrm>
            <a:prstGeom prst="rect">
              <a:avLst/>
            </a:prstGeom>
            <a:noFill/>
            <a:effectLst>
              <a:outerShdw blurRad="50800" dist="38100" dir="162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25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Connecting</a:t>
              </a:r>
              <a:r>
                <a:rPr lang="en-US" sz="2250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the World Through Games</a:t>
              </a:r>
              <a:endParaRPr lang="en-US" sz="22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2" descr="C:\Documents and Settings\esong\Desktop\zynga_white.png"/>
            <p:cNvPicPr>
              <a:picLocks noChangeAspect="1" noChangeArrowheads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686804" y="2597992"/>
              <a:ext cx="3770393" cy="9280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ynga Corporate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747657" y="0"/>
            <a:ext cx="33963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13" descr="vignette"/>
          <p:cNvPicPr>
            <a:picLocks noChangeAspect="1" noChangeArrowheads="1"/>
          </p:cNvPicPr>
          <p:nvPr userDrawn="1"/>
        </p:nvPicPr>
        <p:blipFill>
          <a:blip r:embed="rId2" cstate="print"/>
          <a:srcRect l="32513" t="5740" r="28232" b="7990"/>
          <a:stretch>
            <a:fillRect/>
          </a:stretch>
        </p:blipFill>
        <p:spPr bwMode="auto">
          <a:xfrm>
            <a:off x="166255" y="0"/>
            <a:ext cx="898505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 l="13182" r="38019" b="4762"/>
          <a:stretch>
            <a:fillRect/>
          </a:stretch>
        </p:blipFill>
        <p:spPr bwMode="auto">
          <a:xfrm>
            <a:off x="0" y="0"/>
            <a:ext cx="5949538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929517" y="3802750"/>
            <a:ext cx="4126130" cy="369332"/>
          </a:xfrm>
          <a:prstGeom prst="rect">
            <a:avLst/>
          </a:prstGeom>
          <a:noFill/>
          <a:effectLst>
            <a:outerShdw blurRad="50800" dist="38100" dir="162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Connecting</a:t>
            </a:r>
            <a:r>
              <a:rPr lang="en-US" sz="175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 World Through Games</a:t>
            </a:r>
            <a:endParaRPr lang="en-US" sz="17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Documents and Settings\esong\Desktop\zynga_white.pn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1083636" y="2752367"/>
            <a:ext cx="3770393" cy="9280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2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23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22.emf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auto">
          <a:xfrm>
            <a:off x="0" y="2"/>
            <a:ext cx="9144000" cy="58706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2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7999" tIns="24000" rIns="47999" bIns="2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799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13" descr="vignette"/>
          <p:cNvPicPr>
            <a:picLocks noChangeAspect="1" noChangeArrowheads="1"/>
          </p:cNvPicPr>
          <p:nvPr userDrawn="1"/>
        </p:nvPicPr>
        <p:blipFill>
          <a:blip r:embed="rId26" cstate="print"/>
          <a:srcRect l="28220" t="5740" r="28232" b="7990"/>
          <a:stretch>
            <a:fillRect/>
          </a:stretch>
        </p:blipFill>
        <p:spPr bwMode="auto">
          <a:xfrm>
            <a:off x="-1" y="1"/>
            <a:ext cx="9151315" cy="6296296"/>
          </a:xfrm>
          <a:prstGeom prst="rect">
            <a:avLst/>
          </a:prstGeom>
          <a:gradFill>
            <a:gsLst>
              <a:gs pos="1000">
                <a:schemeClr val="bg1">
                  <a:lumMod val="85000"/>
                </a:schemeClr>
              </a:gs>
              <a:gs pos="89000">
                <a:schemeClr val="bg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7" cstate="print"/>
          <a:srcRect l="13182" t="71161" r="11818" b="20841"/>
          <a:stretch>
            <a:fillRect/>
          </a:stretch>
        </p:blipFill>
        <p:spPr bwMode="auto">
          <a:xfrm>
            <a:off x="0" y="6282047"/>
            <a:ext cx="9144000" cy="575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AutoShape 34"/>
          <p:cNvSpPr>
            <a:spLocks noChangeArrowheads="1"/>
          </p:cNvSpPr>
          <p:nvPr userDrawn="1"/>
        </p:nvSpPr>
        <p:spPr bwMode="gray">
          <a:xfrm>
            <a:off x="0" y="6282047"/>
            <a:ext cx="9144000" cy="57041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F2525"/>
              </a:gs>
              <a:gs pos="0">
                <a:schemeClr val="tx2">
                  <a:alpha val="36000"/>
                </a:schemeClr>
              </a:gs>
              <a:gs pos="100000">
                <a:srgbClr val="420103"/>
              </a:gs>
            </a:gsLst>
            <a:lin ang="16200000" scaled="1"/>
            <a:tileRect/>
          </a:gradFill>
          <a:ln w="28575" cap="flat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797"/>
            <a:ext cx="8229600" cy="108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Title of Slide Goes Here,</a:t>
            </a:r>
            <a:br>
              <a:rPr lang="en-US" dirty="0" smtClean="0"/>
            </a:br>
            <a:r>
              <a:rPr lang="en-US" dirty="0" smtClean="0"/>
              <a:t>and Can Be Up to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4008"/>
            <a:ext cx="8229600" cy="188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27" cstate="print"/>
          <a:srcRect l="20635" t="71161" r="19271" b="28178"/>
          <a:stretch>
            <a:fillRect/>
          </a:stretch>
        </p:blipFill>
        <p:spPr bwMode="auto">
          <a:xfrm>
            <a:off x="0" y="0"/>
            <a:ext cx="9144000" cy="593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/>
          </p:cNvSpPr>
          <p:nvPr userDrawn="1"/>
        </p:nvSpPr>
        <p:spPr bwMode="auto">
          <a:xfrm>
            <a:off x="0" y="5869354"/>
            <a:ext cx="9163878" cy="988646"/>
          </a:xfrm>
          <a:prstGeom prst="rect">
            <a:avLst/>
          </a:prstGeom>
          <a:gradFill rotWithShape="0">
            <a:gsLst>
              <a:gs pos="0">
                <a:srgbClr val="C60116"/>
              </a:gs>
              <a:gs pos="20724">
                <a:srgbClr val="A40010"/>
              </a:gs>
              <a:gs pos="53368">
                <a:srgbClr val="82000B"/>
              </a:gs>
              <a:gs pos="82382">
                <a:srgbClr val="600005"/>
              </a:gs>
              <a:gs pos="100000">
                <a:srgbClr val="3E0000"/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5" name="Line 5"/>
          <p:cNvSpPr>
            <a:spLocks noChangeShapeType="1"/>
          </p:cNvSpPr>
          <p:nvPr userDrawn="1"/>
        </p:nvSpPr>
        <p:spPr bwMode="auto">
          <a:xfrm rot="10800000" flipH="1">
            <a:off x="-42513" y="5908669"/>
            <a:ext cx="9232906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4" name="Picture 7" descr="C:\Documents and Settings\esong\Desktop\zynga-logo-white.png"/>
          <p:cNvPicPr>
            <a:picLocks noChangeAspect="1" noChangeArrowheads="1"/>
          </p:cNvPicPr>
          <p:nvPr userDrawn="1"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714923" y="6441742"/>
            <a:ext cx="1156122" cy="281448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2101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50AB90-7D37-47E1-9BC5-8DB6445075F4}" type="datetime1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51008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|   © </a:t>
            </a:r>
            <a:r>
              <a:rPr lang="en-US" dirty="0" err="1" smtClean="0"/>
              <a:t>Zynga</a:t>
            </a:r>
            <a:r>
              <a:rPr lang="en-US" dirty="0" smtClean="0"/>
              <a:t>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0" y="6356350"/>
            <a:ext cx="583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727E8E-C841-40DE-8327-71A3A6609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71" r:id="rId2"/>
    <p:sldLayoutId id="2147483822" r:id="rId3"/>
    <p:sldLayoutId id="2147483824" r:id="rId4"/>
    <p:sldLayoutId id="2147483772" r:id="rId5"/>
    <p:sldLayoutId id="2147483770" r:id="rId6"/>
    <p:sldLayoutId id="2147483823" r:id="rId7"/>
    <p:sldLayoutId id="2147483767" r:id="rId8"/>
    <p:sldLayoutId id="2147483768" r:id="rId9"/>
    <p:sldLayoutId id="2147483650" r:id="rId10"/>
    <p:sldLayoutId id="2147483661" r:id="rId11"/>
    <p:sldLayoutId id="2147483662" r:id="rId12"/>
    <p:sldLayoutId id="2147483660" r:id="rId13"/>
    <p:sldLayoutId id="2147483868" r:id="rId14"/>
    <p:sldLayoutId id="2147483663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0" fontAlgn="base" latinLnBrk="0" hangingPunct="0">
        <a:lnSpc>
          <a:spcPct val="95000"/>
        </a:lnSpc>
        <a:spcBef>
          <a:spcPct val="0"/>
        </a:spcBef>
        <a:spcAft>
          <a:spcPct val="0"/>
        </a:spcAft>
        <a:buNone/>
        <a:defRPr lang="en-US" sz="3400" kern="1200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0" fontAlgn="base" latinLnBrk="0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0" fontAlgn="base" latinLnBrk="0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–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0" fontAlgn="base" latinLnBrk="0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0" fontAlgn="base" latinLnBrk="0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–"/>
        <a:defRPr lang="en-US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0" fontAlgn="base" latinLnBrk="0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»"/>
        <a:defRPr lang="en-US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FE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68961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9AC64F96-8796-4964-9754-D5DA7D57A135}" type="slidenum">
              <a:rPr lang="en-US" sz="1400" b="1">
                <a:cs typeface="Arial" charset="0"/>
              </a:rPr>
              <a:pPr algn="r">
                <a:defRPr/>
              </a:pPr>
              <a:t>‹#›</a:t>
            </a:fld>
            <a:endParaRPr lang="en-US" sz="1400" b="1" dirty="0">
              <a:cs typeface="Arial" charset="0"/>
            </a:endParaRPr>
          </a:p>
        </p:txBody>
      </p:sp>
      <p:pic>
        <p:nvPicPr>
          <p:cNvPr id="9224" name="Picture 25" descr="zynga-new-logo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91400" y="228600"/>
            <a:ext cx="14239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34000" y="6381750"/>
            <a:ext cx="33528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dirty="0" smtClean="0"/>
              <a:t>Confidential – For Internal Use Only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30000"/>
        <a:buFont typeface="Wingdings" pitchFamily="2" charset="2"/>
        <a:buBlip>
          <a:blip r:embed="rId19"/>
        </a:buBlip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vignette"/>
          <p:cNvPicPr>
            <a:picLocks noChangeAspect="1" noChangeArrowheads="1"/>
          </p:cNvPicPr>
          <p:nvPr userDrawn="1"/>
        </p:nvPicPr>
        <p:blipFill>
          <a:blip r:embed="rId25" cstate="print"/>
          <a:srcRect l="28220" t="5740" r="28232" b="7990"/>
          <a:stretch>
            <a:fillRect/>
          </a:stretch>
        </p:blipFill>
        <p:spPr bwMode="auto">
          <a:xfrm>
            <a:off x="-1" y="1"/>
            <a:ext cx="9151315" cy="629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6" cstate="print"/>
          <a:srcRect l="13182" t="71161" r="11818" b="20841"/>
          <a:stretch>
            <a:fillRect/>
          </a:stretch>
        </p:blipFill>
        <p:spPr bwMode="auto">
          <a:xfrm>
            <a:off x="0" y="6282047"/>
            <a:ext cx="9144000" cy="575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AutoShape 34"/>
          <p:cNvSpPr>
            <a:spLocks noChangeArrowheads="1"/>
          </p:cNvSpPr>
          <p:nvPr userDrawn="1"/>
        </p:nvSpPr>
        <p:spPr bwMode="gray">
          <a:xfrm>
            <a:off x="0" y="6282047"/>
            <a:ext cx="9144000" cy="57041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F2525"/>
              </a:gs>
              <a:gs pos="0">
                <a:schemeClr val="tx2">
                  <a:alpha val="36000"/>
                </a:schemeClr>
              </a:gs>
              <a:gs pos="100000">
                <a:srgbClr val="420103"/>
              </a:gs>
            </a:gsLst>
            <a:lin ang="16200000" scaled="1"/>
            <a:tileRect/>
          </a:gradFill>
          <a:ln w="28575" cap="flat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7" descr="C:\Documents and Settings\esong\Desktop\zynga-logo-white.png"/>
          <p:cNvPicPr>
            <a:picLocks noChangeAspect="1" noChangeArrowheads="1"/>
          </p:cNvPicPr>
          <p:nvPr userDrawn="1"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714923" y="6441742"/>
            <a:ext cx="1156122" cy="28144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797"/>
            <a:ext cx="8229600" cy="108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Title of Slide Goes Here,</a:t>
            </a:r>
            <a:br>
              <a:rPr lang="en-US" dirty="0" smtClean="0"/>
            </a:br>
            <a:r>
              <a:rPr lang="en-US" dirty="0" smtClean="0"/>
              <a:t>and Can Be Up to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4008"/>
            <a:ext cx="8229600" cy="188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1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22619F0-BA3E-4048-A9F5-1C0C7CE5D8D6}" type="datetime1">
              <a:rPr lang="en-US" smtClean="0">
                <a:solidFill>
                  <a:srgbClr val="FFFFFF"/>
                </a:solidFill>
              </a:rPr>
              <a:pPr/>
              <a:t>11/15/2010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08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|   © </a:t>
            </a:r>
            <a:r>
              <a:rPr lang="en-US" dirty="0" err="1" smtClean="0">
                <a:solidFill>
                  <a:srgbClr val="FFFFFF"/>
                </a:solidFill>
              </a:rPr>
              <a:t>Zynga</a:t>
            </a:r>
            <a:r>
              <a:rPr lang="en-US" dirty="0" smtClean="0">
                <a:solidFill>
                  <a:srgbClr val="FFFFFF"/>
                </a:solidFill>
              </a:rPr>
              <a:t>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583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727E8E-C841-40DE-8327-71A3A66095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26" cstate="print"/>
          <a:srcRect l="20635" t="71161" r="19271" b="28178"/>
          <a:stretch>
            <a:fillRect/>
          </a:stretch>
        </p:blipFill>
        <p:spPr bwMode="auto">
          <a:xfrm>
            <a:off x="0" y="0"/>
            <a:ext cx="9144000" cy="593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  <p:sldLayoutId id="2147483890" r:id="rId21"/>
    <p:sldLayoutId id="2147483891" r:id="rId22"/>
    <p:sldLayoutId id="2147483892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0" fontAlgn="base" latinLnBrk="0" hangingPunct="0">
        <a:lnSpc>
          <a:spcPct val="95000"/>
        </a:lnSpc>
        <a:spcBef>
          <a:spcPct val="0"/>
        </a:spcBef>
        <a:spcAft>
          <a:spcPct val="0"/>
        </a:spcAft>
        <a:buNone/>
        <a:defRPr lang="en-US" sz="3400" kern="1200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0" fontAlgn="base" latinLnBrk="0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0" fontAlgn="base" latinLnBrk="0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–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0" fontAlgn="base" latinLnBrk="0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0" fontAlgn="base" latinLnBrk="0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–"/>
        <a:defRPr lang="en-US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0" fontAlgn="base" latinLnBrk="0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»"/>
        <a:defRPr lang="en-US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3.png"/><Relationship Id="rId12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image" Target="../media/image35.png"/><Relationship Id="rId21" Type="http://schemas.openxmlformats.org/officeDocument/2006/relationships/image" Target="../media/image9.png"/><Relationship Id="rId7" Type="http://schemas.openxmlformats.org/officeDocument/2006/relationships/image" Target="../media/image29.png"/><Relationship Id="rId12" Type="http://schemas.openxmlformats.org/officeDocument/2006/relationships/image" Target="../media/image38.png"/><Relationship Id="rId17" Type="http://schemas.openxmlformats.org/officeDocument/2006/relationships/image" Target="../media/image11.png"/><Relationship Id="rId25" Type="http://schemas.openxmlformats.org/officeDocument/2006/relationships/image" Target="../media/image48.png"/><Relationship Id="rId2" Type="http://schemas.openxmlformats.org/officeDocument/2006/relationships/image" Target="../media/image26.png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24" Type="http://schemas.openxmlformats.org/officeDocument/2006/relationships/image" Target="../media/image47.png"/><Relationship Id="rId5" Type="http://schemas.openxmlformats.org/officeDocument/2006/relationships/image" Target="../media/image27.png"/><Relationship Id="rId15" Type="http://schemas.openxmlformats.org/officeDocument/2006/relationships/image" Target="../media/image41.png"/><Relationship Id="rId23" Type="http://schemas.openxmlformats.org/officeDocument/2006/relationships/image" Target="../media/image46.jpeg"/><Relationship Id="rId10" Type="http://schemas.openxmlformats.org/officeDocument/2006/relationships/image" Target="../media/image3.png"/><Relationship Id="rId19" Type="http://schemas.openxmlformats.org/officeDocument/2006/relationships/image" Target="../media/image7.png"/><Relationship Id="rId4" Type="http://schemas.openxmlformats.org/officeDocument/2006/relationships/image" Target="../media/image36.png"/><Relationship Id="rId9" Type="http://schemas.openxmlformats.org/officeDocument/2006/relationships/image" Target="../media/image2.png"/><Relationship Id="rId14" Type="http://schemas.openxmlformats.org/officeDocument/2006/relationships/image" Target="../media/image40.png"/><Relationship Id="rId2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3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/>
          <p:nvPr/>
        </p:nvGrpSpPr>
        <p:grpSpPr>
          <a:xfrm>
            <a:off x="0" y="0"/>
            <a:ext cx="9144000" cy="10229850"/>
            <a:chOff x="5638800" y="0"/>
            <a:chExt cx="9144000" cy="10229850"/>
          </a:xfrm>
        </p:grpSpPr>
        <p:pic>
          <p:nvPicPr>
            <p:cNvPr id="60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38800" y="0"/>
              <a:ext cx="9144000" cy="51435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6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5638800" y="5086350"/>
              <a:ext cx="9144000" cy="51435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3" name="Group 54"/>
          <p:cNvGrpSpPr/>
          <p:nvPr/>
        </p:nvGrpSpPr>
        <p:grpSpPr>
          <a:xfrm>
            <a:off x="0" y="2835874"/>
            <a:ext cx="9144000" cy="3212086"/>
            <a:chOff x="0" y="2709746"/>
            <a:chExt cx="9144000" cy="321208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476" r="6324"/>
            <a:stretch>
              <a:fillRect/>
            </a:stretch>
          </p:blipFill>
          <p:spPr bwMode="auto">
            <a:xfrm>
              <a:off x="0" y="2709746"/>
              <a:ext cx="9144000" cy="321208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37" name="Oval 36"/>
            <p:cNvSpPr/>
            <p:nvPr/>
          </p:nvSpPr>
          <p:spPr>
            <a:xfrm>
              <a:off x="531628" y="5550195"/>
              <a:ext cx="531628" cy="138224"/>
            </a:xfrm>
            <a:prstGeom prst="ellipse">
              <a:avLst/>
            </a:prstGeom>
            <a:solidFill>
              <a:srgbClr val="000000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Girl-with-shove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410" y="3912783"/>
              <a:ext cx="1332613" cy="1998920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>
            <a:xfrm>
              <a:off x="5762846" y="5592726"/>
              <a:ext cx="471377" cy="131134"/>
            </a:xfrm>
            <a:prstGeom prst="ellipse">
              <a:avLst/>
            </a:prstGeom>
            <a:solidFill>
              <a:srgbClr val="000000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chicke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3936" y="5118989"/>
              <a:ext cx="516895" cy="594783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6" cstate="print"/>
          <a:srcRect l="13182" t="71161" r="11818" b="20841"/>
          <a:stretch>
            <a:fillRect/>
          </a:stretch>
        </p:blipFill>
        <p:spPr bwMode="auto">
          <a:xfrm>
            <a:off x="0" y="6282047"/>
            <a:ext cx="9144000" cy="575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6" name="AutoShape 34"/>
          <p:cNvSpPr>
            <a:spLocks noChangeArrowheads="1"/>
          </p:cNvSpPr>
          <p:nvPr/>
        </p:nvSpPr>
        <p:spPr bwMode="gray">
          <a:xfrm>
            <a:off x="0" y="6282047"/>
            <a:ext cx="9144000" cy="57041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F2525"/>
              </a:gs>
              <a:gs pos="0">
                <a:schemeClr val="tx2">
                  <a:alpha val="36000"/>
                </a:schemeClr>
              </a:gs>
              <a:gs pos="100000">
                <a:srgbClr val="420103"/>
              </a:gs>
            </a:gsLst>
            <a:lin ang="16200000" scaled="1"/>
            <a:tileRect/>
          </a:gradFill>
          <a:ln w="28575" cap="flat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Rectangle 2"/>
          <p:cNvSpPr>
            <a:spLocks/>
          </p:cNvSpPr>
          <p:nvPr/>
        </p:nvSpPr>
        <p:spPr bwMode="auto">
          <a:xfrm>
            <a:off x="0" y="5869354"/>
            <a:ext cx="9163878" cy="988646"/>
          </a:xfrm>
          <a:prstGeom prst="rect">
            <a:avLst/>
          </a:prstGeom>
          <a:gradFill rotWithShape="0">
            <a:gsLst>
              <a:gs pos="0">
                <a:srgbClr val="C60116"/>
              </a:gs>
              <a:gs pos="20724">
                <a:srgbClr val="A40010"/>
              </a:gs>
              <a:gs pos="53368">
                <a:srgbClr val="82000B"/>
              </a:gs>
              <a:gs pos="82382">
                <a:srgbClr val="600005"/>
              </a:gs>
              <a:gs pos="100000">
                <a:srgbClr val="3E0000"/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48" name="Line 5"/>
          <p:cNvSpPr>
            <a:spLocks noChangeShapeType="1"/>
          </p:cNvSpPr>
          <p:nvPr/>
        </p:nvSpPr>
        <p:spPr bwMode="auto">
          <a:xfrm rot="10800000" flipH="1">
            <a:off x="-42513" y="5908669"/>
            <a:ext cx="9232906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49" name="Picture 7" descr="C:\Documents and Settings\esong\Desktop\zynga-logo-whi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4923" y="6441742"/>
            <a:ext cx="1156122" cy="281448"/>
          </a:xfrm>
          <a:prstGeom prst="rect">
            <a:avLst/>
          </a:prstGeom>
          <a:noFill/>
        </p:spPr>
      </p:pic>
      <p:pic>
        <p:nvPicPr>
          <p:cNvPr id="102" name="Picture 101"/>
          <p:cNvPicPr>
            <a:picLocks noChangeAspect="1" noChangeArrowheads="1"/>
          </p:cNvPicPr>
          <p:nvPr/>
        </p:nvPicPr>
        <p:blipFill>
          <a:blip r:embed="rId6" cstate="print"/>
          <a:srcRect l="20635" t="71161" r="19271" b="28178"/>
          <a:stretch>
            <a:fillRect/>
          </a:stretch>
        </p:blipFill>
        <p:spPr bwMode="auto">
          <a:xfrm>
            <a:off x="0" y="0"/>
            <a:ext cx="9144000" cy="593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6" name="Picture 4" descr="C:\DOCUME~1\esong\LOCALS~1\Temp\VMwareDnD\15b6047c\sign.png"/>
          <p:cNvPicPr>
            <a:picLocks noChangeAspect="1" noChangeArrowheads="1"/>
          </p:cNvPicPr>
          <p:nvPr/>
        </p:nvPicPr>
        <p:blipFill>
          <a:blip r:embed="rId8" cstate="print"/>
          <a:srcRect t="38772" b="23054"/>
          <a:stretch>
            <a:fillRect/>
          </a:stretch>
        </p:blipFill>
        <p:spPr bwMode="auto">
          <a:xfrm>
            <a:off x="7505395" y="4533769"/>
            <a:ext cx="1783690" cy="933580"/>
          </a:xfrm>
          <a:prstGeom prst="rect">
            <a:avLst/>
          </a:prstGeom>
          <a:noFill/>
        </p:spPr>
      </p:pic>
      <p:pic>
        <p:nvPicPr>
          <p:cNvPr id="3075" name="Picture 3" descr="C:\DOCUME~1\esong\LOCALS~1\Temp\VMwareDnD\cb4a2cdc\vision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27550"/>
            <a:ext cx="9144000" cy="3276972"/>
          </a:xfrm>
          <a:prstGeom prst="rect">
            <a:avLst/>
          </a:prstGeom>
          <a:noFill/>
        </p:spPr>
      </p:pic>
      <p:pic>
        <p:nvPicPr>
          <p:cNvPr id="3078" name="Picture 6" descr="C:\DOCUME~1\esong\LOCALS~1\Temp\VMwareDnD\5a489f18\vision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27550"/>
            <a:ext cx="9144000" cy="3276972"/>
          </a:xfrm>
          <a:prstGeom prst="rect">
            <a:avLst/>
          </a:prstGeom>
          <a:noFill/>
        </p:spPr>
      </p:pic>
      <p:pic>
        <p:nvPicPr>
          <p:cNvPr id="3081" name="Picture 9" descr="C:\DOCUME~1\esong\LOCALS~1\Temp\VMwareDnD\1dbd14f1\vision2.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27550"/>
            <a:ext cx="9144000" cy="3276972"/>
          </a:xfrm>
          <a:prstGeom prst="rect">
            <a:avLst/>
          </a:prstGeom>
          <a:noFill/>
        </p:spPr>
      </p:pic>
      <p:pic>
        <p:nvPicPr>
          <p:cNvPr id="3082" name="Picture 10" descr="C:\DOCUME~1\esong\LOCALS~1\Temp\VMwareDnD\52c18ebe\vision3.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27550"/>
            <a:ext cx="9144000" cy="32769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/>
          <p:nvPr/>
        </p:nvGrpSpPr>
        <p:grpSpPr>
          <a:xfrm>
            <a:off x="0" y="0"/>
            <a:ext cx="9144000" cy="10229850"/>
            <a:chOff x="5638800" y="0"/>
            <a:chExt cx="9144000" cy="10229850"/>
          </a:xfrm>
        </p:grpSpPr>
        <p:pic>
          <p:nvPicPr>
            <p:cNvPr id="60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38800" y="0"/>
              <a:ext cx="9144000" cy="51435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6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5638800" y="5086350"/>
              <a:ext cx="9144000" cy="51435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119" name="Group 93"/>
          <p:cNvGrpSpPr/>
          <p:nvPr/>
        </p:nvGrpSpPr>
        <p:grpSpPr>
          <a:xfrm>
            <a:off x="6200778" y="1073370"/>
            <a:ext cx="1609722" cy="1549824"/>
            <a:chOff x="6155492" y="533400"/>
            <a:chExt cx="2388938" cy="467860"/>
          </a:xfrm>
        </p:grpSpPr>
        <p:sp>
          <p:nvSpPr>
            <p:cNvPr id="120" name="Rounded Rectangle 119"/>
            <p:cNvSpPr/>
            <p:nvPr/>
          </p:nvSpPr>
          <p:spPr>
            <a:xfrm flipV="1">
              <a:off x="6254436" y="533400"/>
              <a:ext cx="2289994" cy="467860"/>
            </a:xfrm>
            <a:prstGeom prst="roundRect">
              <a:avLst>
                <a:gd name="adj" fmla="val 9172"/>
              </a:avLst>
            </a:prstGeom>
            <a:gradFill rotWithShape="0">
              <a:gsLst>
                <a:gs pos="0">
                  <a:srgbClr val="DD181A"/>
                </a:gs>
                <a:gs pos="100000">
                  <a:srgbClr val="420103"/>
                </a:gs>
              </a:gsLst>
              <a:lin ang="5400000" scaled="1"/>
            </a:gradFill>
            <a:ln w="1905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2"/>
            <p:cNvSpPr>
              <a:spLocks/>
            </p:cNvSpPr>
            <p:nvPr/>
          </p:nvSpPr>
          <p:spPr bwMode="auto">
            <a:xfrm>
              <a:off x="6155492" y="613606"/>
              <a:ext cx="2191044" cy="3865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ea typeface="Gotham Rounded Book" charset="0"/>
                  <a:cs typeface="Arial" pitchFamily="34" charset="0"/>
                  <a:sym typeface="Gotham Rounded Book" charset="0"/>
                </a:rPr>
                <a:t>650,000 </a:t>
              </a:r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Gotham Rounded Book" charset="0"/>
                  <a:cs typeface="Arial" pitchFamily="34" charset="0"/>
                  <a:sym typeface="Gotham Rounded Book" charset="0"/>
                </a:rPr>
                <a:t/>
              </a:r>
              <a:b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Gotham Rounded Book" charset="0"/>
                  <a:cs typeface="Arial" pitchFamily="34" charset="0"/>
                  <a:sym typeface="Gotham Rounded Book" charset="0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ea typeface="Gotham Rounded Book" charset="0"/>
                  <a:cs typeface="Arial" pitchFamily="34" charset="0"/>
                  <a:sym typeface="Gotham Rounded Book" charset="0"/>
                </a:rPr>
                <a:t>same- sex marriages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6537436" y="641130"/>
            <a:ext cx="2324030" cy="2093068"/>
            <a:chOff x="6537436" y="641130"/>
            <a:chExt cx="2324030" cy="2093068"/>
          </a:xfrm>
        </p:grpSpPr>
        <p:pic>
          <p:nvPicPr>
            <p:cNvPr id="70" name="Picture 2" descr="C:\DOCUME~1\esong\LOCALS~1\Temp\VMwareDnD\858ebcd6\frontier_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37436" y="641130"/>
              <a:ext cx="2029458" cy="358645"/>
            </a:xfrm>
            <a:prstGeom prst="rect">
              <a:avLst/>
            </a:prstGeom>
            <a:noFill/>
          </p:spPr>
        </p:pic>
        <p:pic>
          <p:nvPicPr>
            <p:cNvPr id="4099" name="Picture 3" descr="C:\DOCUME~1\esong\LOCALS~1\Temp\VMwareDnD\5a439728\same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45804" y="1059752"/>
              <a:ext cx="1515662" cy="1674446"/>
            </a:xfrm>
            <a:prstGeom prst="rect">
              <a:avLst/>
            </a:prstGeom>
            <a:noFill/>
          </p:spPr>
        </p:pic>
      </p:grpSp>
      <p:grpSp>
        <p:nvGrpSpPr>
          <p:cNvPr id="123" name="Group 122"/>
          <p:cNvGrpSpPr/>
          <p:nvPr/>
        </p:nvGrpSpPr>
        <p:grpSpPr>
          <a:xfrm>
            <a:off x="0" y="2835874"/>
            <a:ext cx="9289085" cy="3212086"/>
            <a:chOff x="0" y="2835874"/>
            <a:chExt cx="9289085" cy="3212086"/>
          </a:xfrm>
        </p:grpSpPr>
        <p:grpSp>
          <p:nvGrpSpPr>
            <p:cNvPr id="3" name="Group 54"/>
            <p:cNvGrpSpPr/>
            <p:nvPr/>
          </p:nvGrpSpPr>
          <p:grpSpPr>
            <a:xfrm>
              <a:off x="0" y="2835874"/>
              <a:ext cx="9144000" cy="3212086"/>
              <a:chOff x="0" y="2709746"/>
              <a:chExt cx="9144000" cy="3212086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1476" r="6324"/>
              <a:stretch>
                <a:fillRect/>
              </a:stretch>
            </p:blipFill>
            <p:spPr bwMode="auto">
              <a:xfrm>
                <a:off x="0" y="2709746"/>
                <a:ext cx="9144000" cy="321208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37" name="Oval 36"/>
              <p:cNvSpPr/>
              <p:nvPr/>
            </p:nvSpPr>
            <p:spPr>
              <a:xfrm>
                <a:off x="531628" y="5550195"/>
                <a:ext cx="531628" cy="138224"/>
              </a:xfrm>
              <a:prstGeom prst="ellips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 descr="Girl-with-shovel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3410" y="3912783"/>
                <a:ext cx="1332613" cy="1998920"/>
              </a:xfrm>
              <a:prstGeom prst="rect">
                <a:avLst/>
              </a:prstGeom>
            </p:spPr>
          </p:pic>
          <p:sp>
            <p:nvSpPr>
              <p:cNvPr id="43" name="Oval 42"/>
              <p:cNvSpPr/>
              <p:nvPr/>
            </p:nvSpPr>
            <p:spPr>
              <a:xfrm>
                <a:off x="5762846" y="5592726"/>
                <a:ext cx="471377" cy="131134"/>
              </a:xfrm>
              <a:prstGeom prst="ellips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40" descr="chicken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833936" y="5118989"/>
                <a:ext cx="516895" cy="594783"/>
              </a:xfrm>
              <a:prstGeom prst="rect">
                <a:avLst/>
              </a:prstGeom>
            </p:spPr>
          </p:pic>
        </p:grpSp>
        <p:pic>
          <p:nvPicPr>
            <p:cNvPr id="122" name="Picture 4" descr="C:\DOCUME~1\esong\LOCALS~1\Temp\VMwareDnD\15b6047c\sign.png"/>
            <p:cNvPicPr>
              <a:picLocks noChangeAspect="1" noChangeArrowheads="1"/>
            </p:cNvPicPr>
            <p:nvPr/>
          </p:nvPicPr>
          <p:blipFill>
            <a:blip r:embed="rId8" cstate="print"/>
            <a:srcRect t="38772" b="23054"/>
            <a:stretch>
              <a:fillRect/>
            </a:stretch>
          </p:blipFill>
          <p:spPr bwMode="auto">
            <a:xfrm>
              <a:off x="7505395" y="4533769"/>
              <a:ext cx="1783690" cy="933580"/>
            </a:xfrm>
            <a:prstGeom prst="rect">
              <a:avLst/>
            </a:prstGeom>
            <a:noFill/>
          </p:spPr>
        </p:pic>
      </p:grpSp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9" cstate="print"/>
          <a:srcRect l="13182" t="71161" r="11818" b="20841"/>
          <a:stretch>
            <a:fillRect/>
          </a:stretch>
        </p:blipFill>
        <p:spPr bwMode="auto">
          <a:xfrm>
            <a:off x="0" y="6282047"/>
            <a:ext cx="9144000" cy="575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6" name="AutoShape 34"/>
          <p:cNvSpPr>
            <a:spLocks noChangeArrowheads="1"/>
          </p:cNvSpPr>
          <p:nvPr/>
        </p:nvSpPr>
        <p:spPr bwMode="gray">
          <a:xfrm>
            <a:off x="0" y="6282047"/>
            <a:ext cx="9144000" cy="57041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F2525"/>
              </a:gs>
              <a:gs pos="0">
                <a:schemeClr val="tx2">
                  <a:alpha val="36000"/>
                </a:schemeClr>
              </a:gs>
              <a:gs pos="100000">
                <a:srgbClr val="420103"/>
              </a:gs>
            </a:gsLst>
            <a:lin ang="16200000" scaled="1"/>
            <a:tileRect/>
          </a:gradFill>
          <a:ln w="28575" cap="flat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Rectangle 2"/>
          <p:cNvSpPr>
            <a:spLocks/>
          </p:cNvSpPr>
          <p:nvPr/>
        </p:nvSpPr>
        <p:spPr bwMode="auto">
          <a:xfrm>
            <a:off x="0" y="5869354"/>
            <a:ext cx="9163878" cy="988646"/>
          </a:xfrm>
          <a:prstGeom prst="rect">
            <a:avLst/>
          </a:prstGeom>
          <a:gradFill rotWithShape="0">
            <a:gsLst>
              <a:gs pos="0">
                <a:srgbClr val="C60116"/>
              </a:gs>
              <a:gs pos="20724">
                <a:srgbClr val="A40010"/>
              </a:gs>
              <a:gs pos="53368">
                <a:srgbClr val="82000B"/>
              </a:gs>
              <a:gs pos="82382">
                <a:srgbClr val="600005"/>
              </a:gs>
              <a:gs pos="100000">
                <a:srgbClr val="3E0000"/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48" name="Line 5"/>
          <p:cNvSpPr>
            <a:spLocks noChangeShapeType="1"/>
          </p:cNvSpPr>
          <p:nvPr/>
        </p:nvSpPr>
        <p:spPr bwMode="auto">
          <a:xfrm rot="10800000" flipH="1">
            <a:off x="-42513" y="5908669"/>
            <a:ext cx="9232906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49" name="Picture 7" descr="C:\Documents and Settings\esong\Desktop\zynga-logo-whi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4923" y="6441742"/>
            <a:ext cx="1156122" cy="281448"/>
          </a:xfrm>
          <a:prstGeom prst="rect">
            <a:avLst/>
          </a:prstGeom>
          <a:noFill/>
        </p:spPr>
      </p:pic>
      <p:pic>
        <p:nvPicPr>
          <p:cNvPr id="102" name="Picture 101"/>
          <p:cNvPicPr>
            <a:picLocks noChangeAspect="1" noChangeArrowheads="1"/>
          </p:cNvPicPr>
          <p:nvPr/>
        </p:nvPicPr>
        <p:blipFill>
          <a:blip r:embed="rId9" cstate="print"/>
          <a:srcRect l="20635" t="71161" r="19271" b="28178"/>
          <a:stretch>
            <a:fillRect/>
          </a:stretch>
        </p:blipFill>
        <p:spPr bwMode="auto">
          <a:xfrm>
            <a:off x="0" y="0"/>
            <a:ext cx="9144000" cy="593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3" name="Picture 7" descr="C:\DOCUME~1\esong\LOCALS~1\Temp\VMwareDnD\8b00ec8e\farm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05250" y="3290759"/>
            <a:ext cx="1744621" cy="2400059"/>
          </a:xfrm>
          <a:prstGeom prst="rect">
            <a:avLst/>
          </a:prstGeom>
          <a:noFill/>
        </p:spPr>
      </p:pic>
      <p:pic>
        <p:nvPicPr>
          <p:cNvPr id="76" name="Picture 8" descr="C:\DOCUME~1\esong\LOCALS~1\Temp\VMwareDnD\8b00ec8e\caf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31946" y="3800297"/>
            <a:ext cx="2506086" cy="1725343"/>
          </a:xfrm>
          <a:prstGeom prst="rect">
            <a:avLst/>
          </a:prstGeom>
          <a:noFill/>
        </p:spPr>
      </p:pic>
      <p:pic>
        <p:nvPicPr>
          <p:cNvPr id="79" name="Picture 10" descr="C:\DOCUME~1\esong\LOCALS~1\Temp\VMwareDnD\1a805e4d\Untitled-4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2140" y="3530016"/>
            <a:ext cx="2079131" cy="2137152"/>
          </a:xfrm>
          <a:prstGeom prst="rect">
            <a:avLst/>
          </a:prstGeom>
          <a:noFill/>
        </p:spPr>
      </p:pic>
      <p:pic>
        <p:nvPicPr>
          <p:cNvPr id="80" name="Picture 6" descr="C:\DOCUME~1\esong\LOCALS~1\Temp\VMwareDnD\8b00ec8e\mafia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3656" y="439224"/>
            <a:ext cx="1706066" cy="2313309"/>
          </a:xfrm>
          <a:prstGeom prst="rect">
            <a:avLst/>
          </a:prstGeom>
          <a:noFill/>
        </p:spPr>
      </p:pic>
      <p:pic>
        <p:nvPicPr>
          <p:cNvPr id="81" name="Picture 4" descr="C:\DOCUME~1\esong\LOCALS~1\Temp\VMwareDnD\9989d35c\Untitled-2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6670" y="652008"/>
            <a:ext cx="2583108" cy="1789042"/>
          </a:xfrm>
          <a:prstGeom prst="rect">
            <a:avLst/>
          </a:prstGeom>
          <a:noFill/>
        </p:spPr>
      </p:pic>
      <p:grpSp>
        <p:nvGrpSpPr>
          <p:cNvPr id="82" name="Group 23"/>
          <p:cNvGrpSpPr/>
          <p:nvPr/>
        </p:nvGrpSpPr>
        <p:grpSpPr>
          <a:xfrm>
            <a:off x="3937518" y="454889"/>
            <a:ext cx="1661119" cy="2273672"/>
            <a:chOff x="3937518" y="454889"/>
            <a:chExt cx="1661119" cy="2273672"/>
          </a:xfrm>
        </p:grpSpPr>
        <p:pic>
          <p:nvPicPr>
            <p:cNvPr id="83" name="Picture 82" descr="C:\DOCUME~1\esong\LOCALS~1\Temp\VMwareDnD\ccce2786\expansion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948099" y="1078025"/>
              <a:ext cx="1650538" cy="1650536"/>
            </a:xfrm>
            <a:prstGeom prst="rect">
              <a:avLst/>
            </a:prstGeom>
            <a:noFill/>
          </p:spPr>
        </p:pic>
        <p:pic>
          <p:nvPicPr>
            <p:cNvPr id="84" name="Picture 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937518" y="454889"/>
              <a:ext cx="1659240" cy="66390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88" name="Group 34"/>
          <p:cNvGrpSpPr/>
          <p:nvPr/>
        </p:nvGrpSpPr>
        <p:grpSpPr>
          <a:xfrm>
            <a:off x="6355181" y="3826095"/>
            <a:ext cx="2457644" cy="1684268"/>
            <a:chOff x="6355181" y="3826095"/>
            <a:chExt cx="2457644" cy="1684268"/>
          </a:xfrm>
        </p:grpSpPr>
        <p:pic>
          <p:nvPicPr>
            <p:cNvPr id="89" name="Picture 2" descr="C:\DOCUME~1\esong\LOCALS~1\Temp\VMwareDnD\cdd66c4e\spice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465411" y="3826095"/>
              <a:ext cx="1347414" cy="1684268"/>
            </a:xfrm>
            <a:prstGeom prst="rect">
              <a:avLst/>
            </a:prstGeom>
            <a:noFill/>
          </p:spPr>
        </p:pic>
        <p:pic>
          <p:nvPicPr>
            <p:cNvPr id="90" name="Picture 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355181" y="4319755"/>
              <a:ext cx="1048095" cy="68114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91" name="Group 38"/>
          <p:cNvGrpSpPr/>
          <p:nvPr/>
        </p:nvGrpSpPr>
        <p:grpSpPr>
          <a:xfrm>
            <a:off x="3915482" y="3303839"/>
            <a:ext cx="1683529" cy="2330226"/>
            <a:chOff x="3915482" y="3303839"/>
            <a:chExt cx="1683529" cy="2330226"/>
          </a:xfrm>
        </p:grpSpPr>
        <p:pic>
          <p:nvPicPr>
            <p:cNvPr id="92" name="Picture 2" descr="C:\Documents and Settings\esong\Desktop\horse stable construct.png"/>
            <p:cNvPicPr>
              <a:picLocks noChangeAspect="1" noChangeArrowheads="1"/>
            </p:cNvPicPr>
            <p:nvPr/>
          </p:nvPicPr>
          <p:blipFill>
            <a:blip r:embed="rId20" cstate="print"/>
            <a:srcRect l="12534" t="31416" r="16248" b="7156"/>
            <a:stretch>
              <a:fillRect/>
            </a:stretch>
          </p:blipFill>
          <p:spPr bwMode="auto">
            <a:xfrm>
              <a:off x="3947725" y="3976585"/>
              <a:ext cx="1651286" cy="1657480"/>
            </a:xfrm>
            <a:prstGeom prst="roundRect">
              <a:avLst>
                <a:gd name="adj" fmla="val 5297"/>
              </a:avLst>
            </a:prstGeom>
            <a:solidFill>
              <a:srgbClr val="FFFFFF">
                <a:shade val="85000"/>
              </a:srgbClr>
            </a:solidFill>
            <a:ln w="19050">
              <a:solidFill>
                <a:schemeClr val="bg1"/>
              </a:solidFill>
            </a:ln>
            <a:effectLst/>
          </p:spPr>
        </p:pic>
        <p:pic>
          <p:nvPicPr>
            <p:cNvPr id="93" name="Picture 5"/>
            <p:cNvPicPr>
              <a:picLocks noChangeAspect="1" noChangeArrowheads="1"/>
            </p:cNvPicPr>
            <p:nvPr/>
          </p:nvPicPr>
          <p:blipFill>
            <a:blip r:embed="rId21" cstate="print"/>
            <a:srcRect t="37665"/>
            <a:stretch>
              <a:fillRect/>
            </a:stretch>
          </p:blipFill>
          <p:spPr bwMode="auto">
            <a:xfrm>
              <a:off x="3915482" y="3303839"/>
              <a:ext cx="1649744" cy="60588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94" name="Group 44"/>
          <p:cNvGrpSpPr/>
          <p:nvPr/>
        </p:nvGrpSpPr>
        <p:grpSpPr>
          <a:xfrm>
            <a:off x="654144" y="666824"/>
            <a:ext cx="2556044" cy="1762010"/>
            <a:chOff x="654144" y="666824"/>
            <a:chExt cx="2556044" cy="1762010"/>
          </a:xfrm>
        </p:grpSpPr>
        <p:pic>
          <p:nvPicPr>
            <p:cNvPr id="95" name="Picture 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058434" y="666824"/>
              <a:ext cx="1151754" cy="17620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96" name="Picture 5"/>
            <p:cNvPicPr>
              <a:picLocks noChangeAspect="1" noChangeArrowheads="1"/>
            </p:cNvPicPr>
            <p:nvPr/>
          </p:nvPicPr>
          <p:blipFill>
            <a:blip r:embed="rId21" cstate="print"/>
            <a:srcRect t="37665"/>
            <a:stretch>
              <a:fillRect/>
            </a:stretch>
          </p:blipFill>
          <p:spPr bwMode="auto">
            <a:xfrm>
              <a:off x="654144" y="1387366"/>
              <a:ext cx="1518989" cy="55786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97" name="Group 51"/>
          <p:cNvGrpSpPr/>
          <p:nvPr/>
        </p:nvGrpSpPr>
        <p:grpSpPr>
          <a:xfrm>
            <a:off x="914401" y="3540904"/>
            <a:ext cx="2029458" cy="2087808"/>
            <a:chOff x="914401" y="3531477"/>
            <a:chExt cx="2029458" cy="2087808"/>
          </a:xfrm>
        </p:grpSpPr>
        <p:pic>
          <p:nvPicPr>
            <p:cNvPr id="98" name="Picture 3" descr="C:\DOCUME~1\esong\LOCALS~1\Temp\VMwareDnD\88abe03b\friends.jpg"/>
            <p:cNvPicPr>
              <a:picLocks noChangeAspect="1" noChangeArrowheads="1"/>
            </p:cNvPicPr>
            <p:nvPr/>
          </p:nvPicPr>
          <p:blipFill>
            <a:blip r:embed="rId23" cstate="print"/>
            <a:srcRect r="17486" b="16940"/>
            <a:stretch>
              <a:fillRect/>
            </a:stretch>
          </p:blipFill>
          <p:spPr bwMode="auto">
            <a:xfrm>
              <a:off x="1091493" y="3964657"/>
              <a:ext cx="1643743" cy="1654628"/>
            </a:xfrm>
            <a:prstGeom prst="roundRect">
              <a:avLst>
                <a:gd name="adj" fmla="val 5409"/>
              </a:avLst>
            </a:prstGeom>
            <a:noFill/>
          </p:spPr>
        </p:pic>
        <p:pic>
          <p:nvPicPr>
            <p:cNvPr id="99" name="Picture 2" descr="C:\DOCUME~1\esong\LOCALS~1\Temp\VMwareDnD\858ebcd6\frontier_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1" y="3531477"/>
              <a:ext cx="2029458" cy="358645"/>
            </a:xfrm>
            <a:prstGeom prst="rect">
              <a:avLst/>
            </a:prstGeom>
            <a:noFill/>
          </p:spPr>
        </p:pic>
      </p:grpSp>
      <p:grpSp>
        <p:nvGrpSpPr>
          <p:cNvPr id="100" name="Group 92"/>
          <p:cNvGrpSpPr/>
          <p:nvPr/>
        </p:nvGrpSpPr>
        <p:grpSpPr>
          <a:xfrm>
            <a:off x="3528625" y="2330670"/>
            <a:ext cx="2489487" cy="481084"/>
            <a:chOff x="3481328" y="533400"/>
            <a:chExt cx="2489487" cy="481084"/>
          </a:xfrm>
        </p:grpSpPr>
        <p:sp>
          <p:nvSpPr>
            <p:cNvPr id="101" name="Rounded Rectangle 100"/>
            <p:cNvSpPr/>
            <p:nvPr/>
          </p:nvSpPr>
          <p:spPr>
            <a:xfrm flipV="1">
              <a:off x="3481328" y="533400"/>
              <a:ext cx="2489487" cy="467860"/>
            </a:xfrm>
            <a:prstGeom prst="roundRect">
              <a:avLst>
                <a:gd name="adj" fmla="val 15932"/>
              </a:avLst>
            </a:prstGeom>
            <a:gradFill rotWithShape="0">
              <a:gsLst>
                <a:gs pos="0">
                  <a:srgbClr val="DD181A"/>
                </a:gs>
                <a:gs pos="100000">
                  <a:srgbClr val="420103"/>
                </a:gs>
              </a:gsLst>
              <a:lin ang="5400000" scaled="1"/>
            </a:gradFill>
            <a:ln w="127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2"/>
            <p:cNvSpPr>
              <a:spLocks/>
            </p:cNvSpPr>
            <p:nvPr/>
          </p:nvSpPr>
          <p:spPr bwMode="auto">
            <a:xfrm>
              <a:off x="3729785" y="627983"/>
              <a:ext cx="1992573" cy="3865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Gotham Rounded Book" charset="0"/>
                  <a:cs typeface="Arial" pitchFamily="34" charset="0"/>
                  <a:sym typeface="Gotham Rounded Book" charset="0"/>
                </a:rPr>
                <a:t>expansion cities</a:t>
              </a:r>
              <a:endParaRPr lang="en-US" dirty="0" smtClean="0">
                <a:solidFill>
                  <a:schemeClr val="bg1"/>
                </a:solidFill>
                <a:latin typeface="Arial" pitchFamily="34" charset="0"/>
                <a:ea typeface="Gotham Rounded Book" charset="0"/>
                <a:cs typeface="Arial" pitchFamily="34" charset="0"/>
                <a:sym typeface="Gotham Rounded Book" charset="0"/>
              </a:endParaRPr>
            </a:p>
          </p:txBody>
        </p:sp>
      </p:grpSp>
      <p:grpSp>
        <p:nvGrpSpPr>
          <p:cNvPr id="107" name="Group 97"/>
          <p:cNvGrpSpPr/>
          <p:nvPr/>
        </p:nvGrpSpPr>
        <p:grpSpPr>
          <a:xfrm>
            <a:off x="3528625" y="5237156"/>
            <a:ext cx="2489487" cy="481084"/>
            <a:chOff x="3481328" y="533400"/>
            <a:chExt cx="2489487" cy="481084"/>
          </a:xfrm>
        </p:grpSpPr>
        <p:sp>
          <p:nvSpPr>
            <p:cNvPr id="108" name="Rounded Rectangle 107"/>
            <p:cNvSpPr/>
            <p:nvPr/>
          </p:nvSpPr>
          <p:spPr>
            <a:xfrm flipV="1">
              <a:off x="3481328" y="533400"/>
              <a:ext cx="2489487" cy="467860"/>
            </a:xfrm>
            <a:prstGeom prst="roundRect">
              <a:avLst>
                <a:gd name="adj" fmla="val 15932"/>
              </a:avLst>
            </a:prstGeom>
            <a:gradFill rotWithShape="0">
              <a:gsLst>
                <a:gs pos="0">
                  <a:srgbClr val="DD181A"/>
                </a:gs>
                <a:gs pos="100000">
                  <a:srgbClr val="420103"/>
                </a:gs>
              </a:gsLst>
              <a:lin ang="5400000" scaled="1"/>
            </a:gradFill>
            <a:ln w="127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2"/>
            <p:cNvSpPr>
              <a:spLocks/>
            </p:cNvSpPr>
            <p:nvPr/>
          </p:nvSpPr>
          <p:spPr bwMode="auto">
            <a:xfrm>
              <a:off x="3483428" y="627983"/>
              <a:ext cx="2481943" cy="3865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Gotham Rounded Book" charset="0"/>
                  <a:cs typeface="Arial" pitchFamily="34" charset="0"/>
                  <a:sym typeface="Gotham Rounded Book" charset="0"/>
                </a:rPr>
                <a:t>buildings that matter</a:t>
              </a:r>
              <a:endParaRPr lang="en-US" dirty="0" smtClean="0">
                <a:solidFill>
                  <a:schemeClr val="bg1"/>
                </a:solidFill>
                <a:latin typeface="Arial" pitchFamily="34" charset="0"/>
                <a:ea typeface="Gotham Rounded Book" charset="0"/>
                <a:cs typeface="Arial" pitchFamily="34" charset="0"/>
                <a:sym typeface="Gotham Rounded Book" charset="0"/>
              </a:endParaRPr>
            </a:p>
          </p:txBody>
        </p:sp>
      </p:grpSp>
      <p:grpSp>
        <p:nvGrpSpPr>
          <p:cNvPr id="110" name="Group 100"/>
          <p:cNvGrpSpPr/>
          <p:nvPr/>
        </p:nvGrpSpPr>
        <p:grpSpPr>
          <a:xfrm>
            <a:off x="6342582" y="5237156"/>
            <a:ext cx="2489487" cy="481084"/>
            <a:chOff x="6295285" y="533400"/>
            <a:chExt cx="2489487" cy="481084"/>
          </a:xfrm>
        </p:grpSpPr>
        <p:sp>
          <p:nvSpPr>
            <p:cNvPr id="111" name="Rounded Rectangle 110"/>
            <p:cNvSpPr/>
            <p:nvPr/>
          </p:nvSpPr>
          <p:spPr>
            <a:xfrm flipV="1">
              <a:off x="6295285" y="533400"/>
              <a:ext cx="2489487" cy="467860"/>
            </a:xfrm>
            <a:prstGeom prst="roundRect">
              <a:avLst>
                <a:gd name="adj" fmla="val 15932"/>
              </a:avLst>
            </a:prstGeom>
            <a:gradFill rotWithShape="0">
              <a:gsLst>
                <a:gs pos="0">
                  <a:srgbClr val="DD181A"/>
                </a:gs>
                <a:gs pos="100000">
                  <a:srgbClr val="420103"/>
                </a:gs>
              </a:gsLst>
              <a:lin ang="5400000" scaled="1"/>
            </a:gradFill>
            <a:ln w="127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2"/>
            <p:cNvSpPr>
              <a:spLocks/>
            </p:cNvSpPr>
            <p:nvPr/>
          </p:nvSpPr>
          <p:spPr bwMode="auto">
            <a:xfrm>
              <a:off x="6543742" y="627983"/>
              <a:ext cx="1992573" cy="3865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Gotham Rounded Book" charset="0"/>
                  <a:cs typeface="Arial" pitchFamily="34" charset="0"/>
                  <a:sym typeface="Gotham Rounded Book" charset="0"/>
                </a:rPr>
                <a:t>consumables</a:t>
              </a:r>
              <a:endParaRPr lang="en-US" dirty="0" smtClean="0">
                <a:solidFill>
                  <a:schemeClr val="bg1"/>
                </a:solidFill>
                <a:latin typeface="Arial" pitchFamily="34" charset="0"/>
                <a:ea typeface="Gotham Rounded Book" charset="0"/>
                <a:cs typeface="Arial" pitchFamily="34" charset="0"/>
                <a:sym typeface="Gotham Rounded Book" charset="0"/>
              </a:endParaRPr>
            </a:p>
          </p:txBody>
        </p:sp>
      </p:grpSp>
      <p:grpSp>
        <p:nvGrpSpPr>
          <p:cNvPr id="113" name="Group 91"/>
          <p:cNvGrpSpPr/>
          <p:nvPr/>
        </p:nvGrpSpPr>
        <p:grpSpPr>
          <a:xfrm>
            <a:off x="714668" y="2330670"/>
            <a:ext cx="2489487" cy="565245"/>
            <a:chOff x="667371" y="533400"/>
            <a:chExt cx="2489487" cy="565245"/>
          </a:xfrm>
        </p:grpSpPr>
        <p:sp>
          <p:nvSpPr>
            <p:cNvPr id="114" name="Rounded Rectangle 113"/>
            <p:cNvSpPr/>
            <p:nvPr/>
          </p:nvSpPr>
          <p:spPr>
            <a:xfrm flipV="1">
              <a:off x="667371" y="533400"/>
              <a:ext cx="2489487" cy="467860"/>
            </a:xfrm>
            <a:prstGeom prst="roundRect">
              <a:avLst>
                <a:gd name="adj" fmla="val 15932"/>
              </a:avLst>
            </a:prstGeom>
            <a:gradFill rotWithShape="0">
              <a:gsLst>
                <a:gs pos="0">
                  <a:srgbClr val="DD181A"/>
                </a:gs>
                <a:gs pos="100000">
                  <a:srgbClr val="420103"/>
                </a:gs>
              </a:gsLst>
              <a:lin ang="5400000" scaled="1"/>
            </a:gradFill>
            <a:ln w="127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2"/>
            <p:cNvSpPr>
              <a:spLocks/>
            </p:cNvSpPr>
            <p:nvPr/>
          </p:nvSpPr>
          <p:spPr bwMode="auto">
            <a:xfrm>
              <a:off x="868061" y="627983"/>
              <a:ext cx="2088107" cy="4706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Gotham Rounded Book" charset="0"/>
                  <a:cs typeface="Arial" pitchFamily="34" charset="0"/>
                  <a:sym typeface="Gotham Rounded Book" charset="0"/>
                </a:rPr>
                <a:t>crafting cottages</a:t>
              </a:r>
              <a:b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Gotham Rounded Book" charset="0"/>
                  <a:cs typeface="Arial" pitchFamily="34" charset="0"/>
                  <a:sym typeface="Gotham Rounded Book" charset="0"/>
                </a:rPr>
              </a:br>
              <a:endParaRPr lang="en-US" b="1" dirty="0" smtClean="0">
                <a:solidFill>
                  <a:schemeClr val="bg1"/>
                </a:solidFill>
                <a:latin typeface="Arial" pitchFamily="34" charset="0"/>
                <a:ea typeface="Gotham Rounded Book" charset="0"/>
                <a:cs typeface="Arial" pitchFamily="34" charset="0"/>
                <a:sym typeface="Gotham Rounded Book" charset="0"/>
              </a:endParaRPr>
            </a:p>
          </p:txBody>
        </p:sp>
      </p:grpSp>
      <p:grpSp>
        <p:nvGrpSpPr>
          <p:cNvPr id="116" name="Group 94"/>
          <p:cNvGrpSpPr/>
          <p:nvPr/>
        </p:nvGrpSpPr>
        <p:grpSpPr>
          <a:xfrm>
            <a:off x="714668" y="5237156"/>
            <a:ext cx="2489487" cy="565245"/>
            <a:chOff x="667371" y="533400"/>
            <a:chExt cx="2489487" cy="565245"/>
          </a:xfrm>
        </p:grpSpPr>
        <p:sp>
          <p:nvSpPr>
            <p:cNvPr id="117" name="Rounded Rectangle 116"/>
            <p:cNvSpPr/>
            <p:nvPr/>
          </p:nvSpPr>
          <p:spPr>
            <a:xfrm flipV="1">
              <a:off x="667371" y="533400"/>
              <a:ext cx="2489487" cy="467860"/>
            </a:xfrm>
            <a:prstGeom prst="roundRect">
              <a:avLst>
                <a:gd name="adj" fmla="val 15932"/>
              </a:avLst>
            </a:prstGeom>
            <a:gradFill rotWithShape="0">
              <a:gsLst>
                <a:gs pos="0">
                  <a:srgbClr val="DD181A"/>
                </a:gs>
                <a:gs pos="100000">
                  <a:srgbClr val="420103"/>
                </a:gs>
              </a:gsLst>
              <a:lin ang="5400000" scaled="1"/>
            </a:gradFill>
            <a:ln w="127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2"/>
            <p:cNvSpPr>
              <a:spLocks/>
            </p:cNvSpPr>
            <p:nvPr/>
          </p:nvSpPr>
          <p:spPr bwMode="auto">
            <a:xfrm>
              <a:off x="868061" y="627983"/>
              <a:ext cx="2088107" cy="4706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Gotham Rounded Book" charset="0"/>
                  <a:cs typeface="Arial" pitchFamily="34" charset="0"/>
                  <a:sym typeface="Gotham Rounded Book" charset="0"/>
                </a:rPr>
                <a:t>friend visits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251871" y="641130"/>
            <a:ext cx="2692104" cy="2130451"/>
            <a:chOff x="6251871" y="641130"/>
            <a:chExt cx="2692104" cy="2130451"/>
          </a:xfrm>
        </p:grpSpPr>
        <p:grpSp>
          <p:nvGrpSpPr>
            <p:cNvPr id="85" name="Group 84"/>
            <p:cNvGrpSpPr/>
            <p:nvPr/>
          </p:nvGrpSpPr>
          <p:grpSpPr>
            <a:xfrm>
              <a:off x="6356646" y="641130"/>
              <a:ext cx="2455977" cy="2016151"/>
              <a:chOff x="6356646" y="641130"/>
              <a:chExt cx="2455977" cy="2016151"/>
            </a:xfrm>
          </p:grpSpPr>
          <p:pic>
            <p:nvPicPr>
              <p:cNvPr id="86" name="Picture 2" descr="C:\DOCUME~1\esong\LOCALS~1\Temp\VMwareDnD\50d1886b\same.png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6356646" y="1057275"/>
                <a:ext cx="2455977" cy="1600006"/>
              </a:xfrm>
              <a:prstGeom prst="rect">
                <a:avLst/>
              </a:prstGeom>
              <a:noFill/>
            </p:spPr>
          </p:pic>
          <p:pic>
            <p:nvPicPr>
              <p:cNvPr id="87" name="Picture 2" descr="C:\DOCUME~1\esong\LOCALS~1\Temp\VMwareDnD\858ebcd6\frontier_logo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37436" y="641130"/>
                <a:ext cx="2029458" cy="358645"/>
              </a:xfrm>
              <a:prstGeom prst="rect">
                <a:avLst/>
              </a:prstGeom>
              <a:noFill/>
            </p:spPr>
          </p:pic>
        </p:grpSp>
        <p:pic>
          <p:nvPicPr>
            <p:cNvPr id="4098" name="Picture 2" descr="C:\DOCUME~1\esong\LOCALS~1\Temp\VMwareDnD\17350b7d\marriage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6251871" y="1017744"/>
              <a:ext cx="2692104" cy="1753837"/>
            </a:xfrm>
            <a:prstGeom prst="rect">
              <a:avLst/>
            </a:prstGeom>
            <a:noFill/>
          </p:spPr>
        </p:pic>
      </p:grpSp>
      <p:grpSp>
        <p:nvGrpSpPr>
          <p:cNvPr id="104" name="Group 93"/>
          <p:cNvGrpSpPr/>
          <p:nvPr/>
        </p:nvGrpSpPr>
        <p:grpSpPr>
          <a:xfrm>
            <a:off x="6342582" y="2330670"/>
            <a:ext cx="2489487" cy="481084"/>
            <a:chOff x="6295285" y="533400"/>
            <a:chExt cx="2489487" cy="481084"/>
          </a:xfrm>
        </p:grpSpPr>
        <p:sp>
          <p:nvSpPr>
            <p:cNvPr id="105" name="Rounded Rectangle 104"/>
            <p:cNvSpPr/>
            <p:nvPr/>
          </p:nvSpPr>
          <p:spPr>
            <a:xfrm flipV="1">
              <a:off x="6295285" y="533400"/>
              <a:ext cx="2489487" cy="467860"/>
            </a:xfrm>
            <a:prstGeom prst="roundRect">
              <a:avLst>
                <a:gd name="adj" fmla="val 15932"/>
              </a:avLst>
            </a:prstGeom>
            <a:gradFill rotWithShape="0">
              <a:gsLst>
                <a:gs pos="0">
                  <a:srgbClr val="DD181A"/>
                </a:gs>
                <a:gs pos="100000">
                  <a:srgbClr val="420103"/>
                </a:gs>
              </a:gsLst>
              <a:lin ang="5400000" scaled="1"/>
            </a:gradFill>
            <a:ln w="127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2"/>
            <p:cNvSpPr>
              <a:spLocks/>
            </p:cNvSpPr>
            <p:nvPr/>
          </p:nvSpPr>
          <p:spPr bwMode="auto">
            <a:xfrm>
              <a:off x="6543742" y="627983"/>
              <a:ext cx="1992573" cy="3865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Gotham Rounded Book" charset="0"/>
                  <a:cs typeface="Arial" pitchFamily="34" charset="0"/>
                  <a:sym typeface="Gotham Rounded Book" charset="0"/>
                </a:rPr>
                <a:t>spouse</a:t>
              </a:r>
              <a:endParaRPr lang="en-US" dirty="0" smtClean="0">
                <a:solidFill>
                  <a:schemeClr val="bg1"/>
                </a:solidFill>
                <a:latin typeface="Arial" pitchFamily="34" charset="0"/>
                <a:ea typeface="Gotham Rounded Book" charset="0"/>
                <a:cs typeface="Arial" pitchFamily="34" charset="0"/>
                <a:sym typeface="Gotham Rounded Book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19375" y="1238251"/>
            <a:ext cx="3924300" cy="3924300"/>
            <a:chOff x="2159874" y="985345"/>
            <a:chExt cx="4430112" cy="4430112"/>
          </a:xfrm>
        </p:grpSpPr>
        <p:sp>
          <p:nvSpPr>
            <p:cNvPr id="13" name="Oval 12"/>
            <p:cNvSpPr/>
            <p:nvPr/>
          </p:nvSpPr>
          <p:spPr>
            <a:xfrm>
              <a:off x="2159874" y="985345"/>
              <a:ext cx="4430112" cy="4430112"/>
            </a:xfrm>
            <a:prstGeom prst="ellipse">
              <a:avLst/>
            </a:prstGeom>
            <a:gradFill rotWithShape="0">
              <a:gsLst>
                <a:gs pos="0">
                  <a:srgbClr val="DD181A"/>
                </a:gs>
                <a:gs pos="100000">
                  <a:srgbClr val="420103"/>
                </a:gs>
              </a:gsLst>
              <a:lin ang="5400000" scaled="1"/>
            </a:gradFill>
            <a:ln w="381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123" name="Picture 3" descr="C:\DOCUME~1\esong\LOCALS~1\Temp\VMwareDnD\983bd18a\do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74116" y="1940106"/>
              <a:ext cx="2370096" cy="271414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438666" y="3714750"/>
            <a:ext cx="1838326" cy="1838326"/>
            <a:chOff x="6848991" y="447675"/>
            <a:chExt cx="1838326" cy="1838326"/>
          </a:xfrm>
        </p:grpSpPr>
        <p:sp>
          <p:nvSpPr>
            <p:cNvPr id="8" name="Oval 7"/>
            <p:cNvSpPr/>
            <p:nvPr/>
          </p:nvSpPr>
          <p:spPr>
            <a:xfrm>
              <a:off x="6848991" y="447675"/>
              <a:ext cx="1838326" cy="1838326"/>
            </a:xfrm>
            <a:prstGeom prst="ellipse">
              <a:avLst/>
            </a:prstGeom>
            <a:gradFill rotWithShape="0">
              <a:gsLst>
                <a:gs pos="0">
                  <a:srgbClr val="DD181A"/>
                </a:gs>
                <a:gs pos="100000">
                  <a:srgbClr val="420103"/>
                </a:gs>
              </a:gsLst>
              <a:lin ang="5400000" scaled="1"/>
            </a:gradFill>
            <a:ln w="381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10388" y="982118"/>
              <a:ext cx="17588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 million+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peak </a:t>
              </a:r>
              <a:r>
                <a:rPr lang="en-US" sz="16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concurrents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68041" y="666750"/>
            <a:ext cx="1838326" cy="1838326"/>
            <a:chOff x="6677541" y="3324225"/>
            <a:chExt cx="1838326" cy="1838326"/>
          </a:xfrm>
        </p:grpSpPr>
        <p:sp>
          <p:nvSpPr>
            <p:cNvPr id="14" name="Oval 13"/>
            <p:cNvSpPr/>
            <p:nvPr/>
          </p:nvSpPr>
          <p:spPr>
            <a:xfrm>
              <a:off x="6677541" y="3324225"/>
              <a:ext cx="1838326" cy="1838326"/>
            </a:xfrm>
            <a:prstGeom prst="ellipse">
              <a:avLst/>
            </a:prstGeom>
            <a:gradFill rotWithShape="0">
              <a:gsLst>
                <a:gs pos="0">
                  <a:srgbClr val="DD181A"/>
                </a:gs>
                <a:gs pos="100000">
                  <a:srgbClr val="420103"/>
                </a:gs>
              </a:gsLst>
              <a:lin ang="5400000" scaled="1"/>
            </a:gradFill>
            <a:ln w="381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14279" y="3858668"/>
              <a:ext cx="15648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 friends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playing now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~1\esong\LOCALS~1\Temp\VMwareDnD\969e81d2\ipad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4938" y="271015"/>
            <a:ext cx="5151826" cy="6332609"/>
          </a:xfrm>
          <a:prstGeom prst="rect">
            <a:avLst/>
          </a:prstGeom>
          <a:noFill/>
        </p:spPr>
      </p:pic>
      <p:pic>
        <p:nvPicPr>
          <p:cNvPr id="46" name="Picture 45" descr="Screen-shot-2010-11-11-at-2.20.45-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571" y="2071069"/>
            <a:ext cx="387301" cy="387301"/>
          </a:xfrm>
          <a:prstGeom prst="rect">
            <a:avLst/>
          </a:prstGeom>
        </p:spPr>
      </p:pic>
      <p:pic>
        <p:nvPicPr>
          <p:cNvPr id="3077" name="Picture 5" descr="C:\DOCUME~1\esong\LOCALS~1\Temp\VMwareDnD\ccce2786\twitter.png"/>
          <p:cNvPicPr>
            <a:picLocks noChangeAspect="1" noChangeArrowheads="1"/>
          </p:cNvPicPr>
          <p:nvPr/>
        </p:nvPicPr>
        <p:blipFill>
          <a:blip r:embed="rId5" cstate="print"/>
          <a:srcRect l="7084" t="10147" r="12651" b="9590"/>
          <a:stretch>
            <a:fillRect/>
          </a:stretch>
        </p:blipFill>
        <p:spPr bwMode="auto">
          <a:xfrm>
            <a:off x="2944160" y="1252686"/>
            <a:ext cx="393471" cy="393471"/>
          </a:xfrm>
          <a:prstGeom prst="rect">
            <a:avLst/>
          </a:prstGeom>
          <a:noFill/>
        </p:spPr>
      </p:pic>
      <p:pic>
        <p:nvPicPr>
          <p:cNvPr id="3075" name="Picture 3" descr="C:\DOCUME~1\esong\LOCALS~1\Temp\VMwareDnD\ccce2786\gilt.png"/>
          <p:cNvPicPr>
            <a:picLocks noChangeAspect="1" noChangeArrowheads="1"/>
          </p:cNvPicPr>
          <p:nvPr/>
        </p:nvPicPr>
        <p:blipFill>
          <a:blip r:embed="rId6" cstate="print"/>
          <a:srcRect l="7592" t="9636" r="9158" b="15457"/>
          <a:stretch>
            <a:fillRect/>
          </a:stretch>
        </p:blipFill>
        <p:spPr bwMode="auto">
          <a:xfrm>
            <a:off x="2949167" y="3578646"/>
            <a:ext cx="404795" cy="399800"/>
          </a:xfrm>
          <a:prstGeom prst="rect">
            <a:avLst/>
          </a:prstGeom>
          <a:noFill/>
        </p:spPr>
      </p:pic>
      <p:pic>
        <p:nvPicPr>
          <p:cNvPr id="26" name="Picture 25" descr="Screen-shot-2010-11-10-at-4.22.49-P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49167" y="2069369"/>
            <a:ext cx="390400" cy="3903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Screen-shot-2010-11-10-at-4.09.44-P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52344" y="3578646"/>
            <a:ext cx="379265" cy="3835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creen-shot-2010-11-10-at-4.17.42-PM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83796" y="2069369"/>
            <a:ext cx="388658" cy="3930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Screen-shot-2010-11-10-at-4.18.09-PM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06044" y="3578646"/>
            <a:ext cx="385517" cy="3855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Screen-shot-2010-11-10-at-4.19.45-P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49280" y="1252686"/>
            <a:ext cx="385395" cy="3853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Screen-shot-2010-11-10-at-4.48.37-PM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83796" y="1252686"/>
            <a:ext cx="383918" cy="3839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Screen-shot-2010-11-10-at-4.51.28-PM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32249" y="1252686"/>
            <a:ext cx="385901" cy="3859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 descr="Screen-shot-2010-11-11-at-2.20.34-P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83797" y="4340258"/>
            <a:ext cx="394710" cy="394710"/>
          </a:xfrm>
          <a:prstGeom prst="rect">
            <a:avLst/>
          </a:prstGeom>
        </p:spPr>
      </p:pic>
      <p:pic>
        <p:nvPicPr>
          <p:cNvPr id="31" name="Picture 30" descr="Screen-shot-2010-11-11-at-2.23.21-PM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25985" y="2869707"/>
            <a:ext cx="398429" cy="398429"/>
          </a:xfrm>
          <a:prstGeom prst="rect">
            <a:avLst/>
          </a:prstGeom>
        </p:spPr>
      </p:pic>
      <p:pic>
        <p:nvPicPr>
          <p:cNvPr id="34" name="Picture 33" descr="Screen-shot-2010-11-11-at-2.19.09-PM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83796" y="2869707"/>
            <a:ext cx="392328" cy="392327"/>
          </a:xfrm>
          <a:prstGeom prst="rect">
            <a:avLst/>
          </a:prstGeom>
        </p:spPr>
      </p:pic>
      <p:pic>
        <p:nvPicPr>
          <p:cNvPr id="1026" name="Picture 2" descr="C:\DOCUME~1\esong\LOCALS~1\Temp\VMwareDnD\9b92d594\image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06044" y="4340258"/>
            <a:ext cx="388127" cy="381435"/>
          </a:xfrm>
          <a:prstGeom prst="rect">
            <a:avLst/>
          </a:prstGeom>
          <a:noFill/>
        </p:spPr>
      </p:pic>
      <p:pic>
        <p:nvPicPr>
          <p:cNvPr id="1027" name="Picture 3" descr="C:\DOCUME~1\esong\LOCALS~1\Temp\VMwareDnD\9b92d594\image2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83796" y="3578646"/>
            <a:ext cx="385896" cy="388127"/>
          </a:xfrm>
          <a:prstGeom prst="rect">
            <a:avLst/>
          </a:prstGeom>
          <a:noFill/>
        </p:spPr>
      </p:pic>
      <p:pic>
        <p:nvPicPr>
          <p:cNvPr id="1028" name="Picture 4" descr="C:\DOCUME~1\esong\LOCALS~1\Temp\VMwareDnD\9b92d594\image3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955907" y="4340258"/>
            <a:ext cx="392539" cy="377188"/>
          </a:xfrm>
          <a:prstGeom prst="rect">
            <a:avLst/>
          </a:prstGeom>
          <a:noFill/>
        </p:spPr>
      </p:pic>
      <p:pic>
        <p:nvPicPr>
          <p:cNvPr id="1029" name="Picture 5" descr="C:\DOCUME~1\esong\LOCALS~1\Temp\VMwareDnD\9b92d594\image5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30019" y="2060436"/>
            <a:ext cx="390358" cy="399280"/>
          </a:xfrm>
          <a:prstGeom prst="rect">
            <a:avLst/>
          </a:prstGeom>
          <a:noFill/>
        </p:spPr>
      </p:pic>
      <p:pic>
        <p:nvPicPr>
          <p:cNvPr id="2" name="Picture 2" descr="C:\DOCUME~1\esong\LOCALS~1\Temp\VMwareDnD\8ea4a951\image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452344" y="4340258"/>
            <a:ext cx="395288" cy="397547"/>
          </a:xfrm>
          <a:prstGeom prst="rect">
            <a:avLst/>
          </a:prstGeom>
          <a:noFill/>
        </p:spPr>
      </p:pic>
      <p:pic>
        <p:nvPicPr>
          <p:cNvPr id="3" name="Picture 3" descr="C:\DOCUME~1\esong\LOCALS~1\Temp\VMwareDnD\8ea4a951\image2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825985" y="4340258"/>
            <a:ext cx="395288" cy="397547"/>
          </a:xfrm>
          <a:prstGeom prst="rect">
            <a:avLst/>
          </a:prstGeom>
          <a:noFill/>
        </p:spPr>
      </p:pic>
      <p:pic>
        <p:nvPicPr>
          <p:cNvPr id="4" name="Picture 4" descr="C:\DOCUME~1\esong\LOCALS~1\Temp\VMwareDnD\8ea4a951\image4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949167" y="2869707"/>
            <a:ext cx="395288" cy="397547"/>
          </a:xfrm>
          <a:prstGeom prst="rect">
            <a:avLst/>
          </a:prstGeom>
          <a:noFill/>
        </p:spPr>
      </p:pic>
      <p:pic>
        <p:nvPicPr>
          <p:cNvPr id="5" name="Picture 5" descr="C:\DOCUME~1\esong\LOCALS~1\Temp\VMwareDnD\8ea4a951\image5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825985" y="3578646"/>
            <a:ext cx="390770" cy="390771"/>
          </a:xfrm>
          <a:prstGeom prst="rect">
            <a:avLst/>
          </a:prstGeom>
          <a:noFill/>
        </p:spPr>
      </p:pic>
      <p:pic>
        <p:nvPicPr>
          <p:cNvPr id="1030" name="Picture 6" descr="C:\DOCUME~1\esong\LOCALS~1\Temp\VMwareDnD\8ea4a951\image6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449280" y="2869707"/>
            <a:ext cx="395288" cy="395288"/>
          </a:xfrm>
          <a:prstGeom prst="rect">
            <a:avLst/>
          </a:prstGeom>
          <a:noFill/>
        </p:spPr>
      </p:pic>
      <p:pic>
        <p:nvPicPr>
          <p:cNvPr id="1031" name="Picture 7" descr="C:\DOCUME~1\esong\LOCALS~1\Temp\VMwareDnD\8ea4a951\image7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211612" y="1252686"/>
            <a:ext cx="393029" cy="390771"/>
          </a:xfrm>
          <a:prstGeom prst="rect">
            <a:avLst/>
          </a:prstGeom>
          <a:noFill/>
        </p:spPr>
      </p:pic>
      <p:pic>
        <p:nvPicPr>
          <p:cNvPr id="1032" name="Picture 8" descr="C:\DOCUME~1\esong\LOCALS~1\Temp\VMwareDnD\8ea4a951\image8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449280" y="2062937"/>
            <a:ext cx="393029" cy="395288"/>
          </a:xfrm>
          <a:prstGeom prst="rect">
            <a:avLst/>
          </a:prstGeom>
          <a:noFill/>
        </p:spPr>
      </p:pic>
      <p:pic>
        <p:nvPicPr>
          <p:cNvPr id="41" name="Picture 40" descr="Screen-shot-2010-11-10-at-4.09.44-P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0828" y="3455743"/>
            <a:ext cx="622298" cy="6294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 descr="Screen-shot-2010-11-10-at-4.17.42-PM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54403" y="1931743"/>
            <a:ext cx="642194" cy="6495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7" name="Group 46"/>
          <p:cNvGrpSpPr/>
          <p:nvPr/>
        </p:nvGrpSpPr>
        <p:grpSpPr>
          <a:xfrm>
            <a:off x="4211612" y="2872755"/>
            <a:ext cx="384184" cy="384254"/>
            <a:chOff x="4252635" y="2080344"/>
            <a:chExt cx="397978" cy="3980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8" name="Rounded Rectangle 47"/>
            <p:cNvSpPr/>
            <p:nvPr/>
          </p:nvSpPr>
          <p:spPr>
            <a:xfrm flipV="1">
              <a:off x="4252635" y="2080344"/>
              <a:ext cx="397978" cy="398052"/>
            </a:xfrm>
            <a:prstGeom prst="roundRect">
              <a:avLst>
                <a:gd name="adj" fmla="val 15932"/>
              </a:avLst>
            </a:prstGeom>
            <a:gradFill rotWithShape="0">
              <a:gsLst>
                <a:gs pos="0">
                  <a:srgbClr val="DD181A"/>
                </a:gs>
                <a:gs pos="100000">
                  <a:srgbClr val="420103"/>
                </a:gs>
              </a:gsLst>
              <a:lin ang="5400000" scaled="1"/>
            </a:gradFill>
            <a:ln w="127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9" name="Picture 7" descr="C:\Documents and Settings\esong\Desktop\zynga-logo-white.png"/>
            <p:cNvPicPr>
              <a:picLocks noChangeAspect="1" noChangeArrowheads="1"/>
            </p:cNvPicPr>
            <p:nvPr/>
          </p:nvPicPr>
          <p:blipFill>
            <a:blip r:embed="rId28" cstate="print"/>
            <a:srcRect r="76122"/>
            <a:stretch>
              <a:fillRect/>
            </a:stretch>
          </p:blipFill>
          <p:spPr bwMode="auto">
            <a:xfrm>
              <a:off x="4327178" y="2152227"/>
              <a:ext cx="276054" cy="281448"/>
            </a:xfrm>
            <a:prstGeom prst="rect">
              <a:avLst/>
            </a:prstGeom>
            <a:noFill/>
          </p:spPr>
        </p:pic>
      </p:grpSp>
      <p:grpSp>
        <p:nvGrpSpPr>
          <p:cNvPr id="43" name="Group 42"/>
          <p:cNvGrpSpPr/>
          <p:nvPr/>
        </p:nvGrpSpPr>
        <p:grpSpPr>
          <a:xfrm>
            <a:off x="4102103" y="2760418"/>
            <a:ext cx="611321" cy="611432"/>
            <a:chOff x="4252635" y="2080344"/>
            <a:chExt cx="397978" cy="3980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4" name="Rounded Rectangle 43"/>
            <p:cNvSpPr/>
            <p:nvPr/>
          </p:nvSpPr>
          <p:spPr>
            <a:xfrm flipV="1">
              <a:off x="4252635" y="2080344"/>
              <a:ext cx="397978" cy="398052"/>
            </a:xfrm>
            <a:prstGeom prst="roundRect">
              <a:avLst>
                <a:gd name="adj" fmla="val 15932"/>
              </a:avLst>
            </a:prstGeom>
            <a:gradFill rotWithShape="0">
              <a:gsLst>
                <a:gs pos="0">
                  <a:srgbClr val="DD181A"/>
                </a:gs>
                <a:gs pos="100000">
                  <a:srgbClr val="420103"/>
                </a:gs>
              </a:gsLst>
              <a:lin ang="5400000" scaled="1"/>
            </a:gradFill>
            <a:ln w="127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5" name="Picture 7" descr="C:\Documents and Settings\esong\Desktop\zynga-logo-white.png"/>
            <p:cNvPicPr>
              <a:picLocks noChangeAspect="1" noChangeArrowheads="1"/>
            </p:cNvPicPr>
            <p:nvPr/>
          </p:nvPicPr>
          <p:blipFill>
            <a:blip r:embed="rId28" cstate="print"/>
            <a:srcRect r="76122"/>
            <a:stretch>
              <a:fillRect/>
            </a:stretch>
          </p:blipFill>
          <p:spPr bwMode="auto">
            <a:xfrm>
              <a:off x="4327178" y="2152227"/>
              <a:ext cx="276054" cy="2814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ynga Corporate">
  <a:themeElements>
    <a:clrScheme name="Zynga">
      <a:dk1>
        <a:srgbClr val="000000"/>
      </a:dk1>
      <a:lt1>
        <a:srgbClr val="FFFFFF"/>
      </a:lt1>
      <a:dk2>
        <a:srgbClr val="7B0C03"/>
      </a:dk2>
      <a:lt2>
        <a:srgbClr val="E31837"/>
      </a:lt2>
      <a:accent1>
        <a:srgbClr val="004185"/>
      </a:accent1>
      <a:accent2>
        <a:srgbClr val="0596D6"/>
      </a:accent2>
      <a:accent3>
        <a:srgbClr val="AFDBEF"/>
      </a:accent3>
      <a:accent4>
        <a:srgbClr val="FFCF05"/>
      </a:accent4>
      <a:accent5>
        <a:srgbClr val="FF7915"/>
      </a:accent5>
      <a:accent6>
        <a:srgbClr val="59B737"/>
      </a:accent6>
      <a:hlink>
        <a:srgbClr val="E31837"/>
      </a:hlink>
      <a:folHlink>
        <a:srgbClr val="FFCF0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B3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Zynga Corporate">
  <a:themeElements>
    <a:clrScheme name="Zynga">
      <a:dk1>
        <a:srgbClr val="000000"/>
      </a:dk1>
      <a:lt1>
        <a:srgbClr val="FFFFFF"/>
      </a:lt1>
      <a:dk2>
        <a:srgbClr val="7B0C03"/>
      </a:dk2>
      <a:lt2>
        <a:srgbClr val="E31837"/>
      </a:lt2>
      <a:accent1>
        <a:srgbClr val="004185"/>
      </a:accent1>
      <a:accent2>
        <a:srgbClr val="0596D6"/>
      </a:accent2>
      <a:accent3>
        <a:srgbClr val="AFDBEF"/>
      </a:accent3>
      <a:accent4>
        <a:srgbClr val="FFCF05"/>
      </a:accent4>
      <a:accent5>
        <a:srgbClr val="FF7915"/>
      </a:accent5>
      <a:accent6>
        <a:srgbClr val="59B737"/>
      </a:accent6>
      <a:hlink>
        <a:srgbClr val="E31837"/>
      </a:hlink>
      <a:folHlink>
        <a:srgbClr val="FFCF0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10174</TotalTime>
  <Words>22</Words>
  <Application>Microsoft Office PowerPoint</Application>
  <PresentationFormat>On-screen Show (4:3)</PresentationFormat>
  <Paragraphs>12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Zynga Corporate</vt:lpstr>
      <vt:lpstr>Default Design</vt:lpstr>
      <vt:lpstr>1_Zynga Corporate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esong</dc:creator>
  <cp:lastModifiedBy>dani</cp:lastModifiedBy>
  <cp:revision>809</cp:revision>
  <dcterms:created xsi:type="dcterms:W3CDTF">2010-03-01T21:08:01Z</dcterms:created>
  <dcterms:modified xsi:type="dcterms:W3CDTF">2010-11-15T22:35:55Z</dcterms:modified>
</cp:coreProperties>
</file>